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13" r:id="rId3"/>
    <p:sldId id="260" r:id="rId4"/>
    <p:sldId id="269" r:id="rId5"/>
    <p:sldId id="336" r:id="rId6"/>
    <p:sldId id="358" r:id="rId7"/>
    <p:sldId id="362" r:id="rId8"/>
    <p:sldId id="359" r:id="rId9"/>
    <p:sldId id="355" r:id="rId10"/>
    <p:sldId id="360" r:id="rId11"/>
    <p:sldId id="361" r:id="rId12"/>
    <p:sldId id="353" r:id="rId13"/>
    <p:sldId id="347" r:id="rId14"/>
    <p:sldId id="352" r:id="rId15"/>
    <p:sldId id="363" r:id="rId16"/>
    <p:sldId id="268" r:id="rId17"/>
    <p:sldId id="264" r:id="rId18"/>
    <p:sldId id="270" r:id="rId19"/>
    <p:sldId id="273" r:id="rId20"/>
    <p:sldId id="274" r:id="rId21"/>
    <p:sldId id="275" r:id="rId22"/>
    <p:sldId id="276" r:id="rId23"/>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10" d="100"/>
          <a:sy n="110" d="100"/>
        </p:scale>
        <p:origin x="-294" y="-19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atin typeface="Arial Black" panose="020B0A04020102020204"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4/18/2023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9529456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4/18/2023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990484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4/18/2023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830280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atin typeface="Arial Black" panose="020B0A04020102020204" pitchFamily="34"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4/18/2023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15308382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67081CE-130D-49FC-9275-E411AE66AA30}" type="datetimeFigureOut">
              <a:rPr lang="en-US" smtClean="0"/>
              <a:t>4/18/2023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903530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67081CE-130D-49FC-9275-E411AE66AA30}" type="datetimeFigureOut">
              <a:rPr lang="en-US" smtClean="0"/>
              <a:t>4/18/2023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739878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67081CE-130D-49FC-9275-E411AE66AA30}" type="datetimeFigureOut">
              <a:rPr lang="en-US" smtClean="0"/>
              <a:t>4/18/2023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130705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67081CE-130D-49FC-9275-E411AE66AA30}" type="datetimeFigureOut">
              <a:rPr lang="en-US" smtClean="0"/>
              <a:t>4/18/2023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4108492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7081CE-130D-49FC-9275-E411AE66AA30}" type="datetimeFigureOut">
              <a:rPr lang="en-US" smtClean="0"/>
              <a:t>4/18/2023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362692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7081CE-130D-49FC-9275-E411AE66AA30}" type="datetimeFigureOut">
              <a:rPr lang="en-US" smtClean="0"/>
              <a:t>4/18/2023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4189127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7081CE-130D-49FC-9275-E411AE66AA30}" type="datetimeFigureOut">
              <a:rPr lang="en-US" smtClean="0"/>
              <a:t>4/18/2023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334086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7081CE-130D-49FC-9275-E411AE66AA30}" type="datetimeFigureOut">
              <a:rPr lang="en-US" smtClean="0"/>
              <a:t>4/18/2023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E38A70-B53D-4DF6-8DFB-2A4E4B61F221}" type="slidenum">
              <a:rPr lang="en-US" smtClean="0"/>
              <a:t>‹#›</a:t>
            </a:fld>
            <a:endParaRPr lang="en-US"/>
          </a:p>
        </p:txBody>
      </p:sp>
    </p:spTree>
    <p:extLst>
      <p:ext uri="{BB962C8B-B14F-4D97-AF65-F5344CB8AC3E}">
        <p14:creationId xmlns:p14="http://schemas.microsoft.com/office/powerpoint/2010/main" val="422311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youtube.com/watch?v=kWdfCCwhQTE"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000" r="-16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04800"/>
            <a:ext cx="7772400" cy="1470025"/>
          </a:xfrm>
        </p:spPr>
        <p:txBody>
          <a:bodyPr>
            <a:normAutofit fontScale="90000"/>
          </a:bodyPr>
          <a:lstStyle/>
          <a:p>
            <a:r>
              <a:rPr lang="en-US" dirty="0" smtClean="0">
                <a:solidFill>
                  <a:schemeClr val="bg1"/>
                </a:solidFill>
                <a:latin typeface="Arial Black" panose="020B0A04020102020204" pitchFamily="34" charset="0"/>
              </a:rPr>
              <a:t>SEICHE 2023</a:t>
            </a:r>
            <a:br>
              <a:rPr lang="en-US" dirty="0" smtClean="0">
                <a:solidFill>
                  <a:schemeClr val="bg1"/>
                </a:solidFill>
                <a:latin typeface="Arial Black" panose="020B0A04020102020204" pitchFamily="34" charset="0"/>
              </a:rPr>
            </a:br>
            <a:r>
              <a:rPr lang="en-US" dirty="0" smtClean="0">
                <a:solidFill>
                  <a:schemeClr val="bg1"/>
                </a:solidFill>
                <a:latin typeface="Arial Black" panose="020B0A04020102020204" pitchFamily="34" charset="0"/>
              </a:rPr>
              <a:t>Intermediate Arduino Programming for </a:t>
            </a:r>
            <a:r>
              <a:rPr lang="en-US" dirty="0" err="1" smtClean="0">
                <a:solidFill>
                  <a:schemeClr val="bg1"/>
                </a:solidFill>
                <a:latin typeface="Arial Black" panose="020B0A04020102020204" pitchFamily="34" charset="0"/>
              </a:rPr>
              <a:t>IoT</a:t>
            </a:r>
            <a:endParaRPr lang="en-US" dirty="0">
              <a:solidFill>
                <a:schemeClr val="bg1"/>
              </a:solidFill>
              <a:latin typeface="Arial Black" panose="020B0A04020102020204" pitchFamily="34" charset="0"/>
            </a:endParaRPr>
          </a:p>
        </p:txBody>
      </p:sp>
      <p:sp>
        <p:nvSpPr>
          <p:cNvPr id="6" name="Subtitle 2"/>
          <p:cNvSpPr>
            <a:spLocks noGrp="1"/>
          </p:cNvSpPr>
          <p:nvPr>
            <p:ph type="subTitle" idx="1"/>
          </p:nvPr>
        </p:nvSpPr>
        <p:spPr>
          <a:xfrm>
            <a:off x="609600" y="2590800"/>
            <a:ext cx="8153400" cy="3048000"/>
          </a:xfrm>
        </p:spPr>
        <p:txBody>
          <a:bodyPr>
            <a:normAutofit/>
          </a:bodyPr>
          <a:lstStyle/>
          <a:p>
            <a:pPr algn="l">
              <a:spcBef>
                <a:spcPts val="0"/>
              </a:spcBef>
            </a:pPr>
            <a:r>
              <a:rPr lang="en-US" dirty="0" smtClean="0">
                <a:solidFill>
                  <a:srgbClr val="FFFF00"/>
                </a:solidFill>
                <a:latin typeface="Arial Black" panose="020B0A04020102020204" pitchFamily="34" charset="0"/>
              </a:rPr>
              <a:t>Instructor:   Paul Frommeyer</a:t>
            </a:r>
          </a:p>
          <a:p>
            <a:pPr algn="l">
              <a:spcBef>
                <a:spcPts val="0"/>
              </a:spcBef>
            </a:pPr>
            <a:r>
              <a:rPr lang="en-US" dirty="0">
                <a:solidFill>
                  <a:srgbClr val="FFFF00"/>
                </a:solidFill>
                <a:latin typeface="Arial Black" panose="020B0A04020102020204" pitchFamily="34" charset="0"/>
              </a:rPr>
              <a:t> </a:t>
            </a:r>
            <a:r>
              <a:rPr lang="en-US" dirty="0" smtClean="0">
                <a:solidFill>
                  <a:srgbClr val="FFFF00"/>
                </a:solidFill>
                <a:latin typeface="Arial Black" panose="020B0A04020102020204" pitchFamily="34" charset="0"/>
              </a:rPr>
              <a:t>                    </a:t>
            </a:r>
            <a:r>
              <a:rPr lang="en-US" sz="2000" dirty="0" smtClean="0">
                <a:solidFill>
                  <a:srgbClr val="FFFF00"/>
                </a:solidFill>
                <a:latin typeface="Arial Black" panose="020B0A04020102020204" pitchFamily="34" charset="0"/>
              </a:rPr>
              <a:t>www.paulfrommeyer.com</a:t>
            </a:r>
            <a:endParaRPr lang="en-US" dirty="0" smtClean="0">
              <a:solidFill>
                <a:srgbClr val="FFFF00"/>
              </a:solidFill>
              <a:latin typeface="Arial Black" panose="020B0A04020102020204" pitchFamily="34" charset="0"/>
            </a:endParaRPr>
          </a:p>
          <a:p>
            <a:pPr algn="l"/>
            <a:endParaRPr lang="en-US" dirty="0" smtClean="0">
              <a:solidFill>
                <a:srgbClr val="FFFF00"/>
              </a:solidFill>
              <a:latin typeface="Arial Black" panose="020B0A04020102020204" pitchFamily="34" charset="0"/>
            </a:endParaRPr>
          </a:p>
          <a:p>
            <a:pPr algn="l"/>
            <a:r>
              <a:rPr lang="en-US" sz="2800" dirty="0" smtClean="0">
                <a:solidFill>
                  <a:srgbClr val="FFFF00"/>
                </a:solidFill>
                <a:latin typeface="Arial Black" panose="020B0A04020102020204" pitchFamily="34" charset="0"/>
              </a:rPr>
              <a:t>Corporate Sponsor: DXC Technology</a:t>
            </a:r>
          </a:p>
        </p:txBody>
      </p:sp>
      <p:pic>
        <p:nvPicPr>
          <p:cNvPr id="7"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2800" y="5156836"/>
            <a:ext cx="2438400" cy="1330960"/>
          </a:xfrm>
          <a:prstGeom prst="rect">
            <a:avLst/>
          </a:prstGeom>
          <a:noFill/>
          <a:ln>
            <a:noFill/>
          </a:ln>
          <a:effectLst/>
          <a:extLst/>
        </p:spPr>
      </p:pic>
    </p:spTree>
    <p:extLst>
      <p:ext uri="{BB962C8B-B14F-4D97-AF65-F5344CB8AC3E}">
        <p14:creationId xmlns:p14="http://schemas.microsoft.com/office/powerpoint/2010/main" val="15814062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442762" cy="792162"/>
          </a:xfrm>
        </p:spPr>
        <p:txBody>
          <a:bodyPr/>
          <a:lstStyle/>
          <a:p>
            <a:r>
              <a:rPr lang="en-US" sz="3200" dirty="0" smtClean="0"/>
              <a:t>JSON (cont.)</a:t>
            </a:r>
            <a:endParaRPr lang="en-US" sz="3200" dirty="0">
              <a:solidFill>
                <a:srgbClr val="00FFFF"/>
              </a:solidFill>
            </a:endParaRPr>
          </a:p>
        </p:txBody>
      </p:sp>
      <p:sp>
        <p:nvSpPr>
          <p:cNvPr id="6" name="Content Placeholder 2"/>
          <p:cNvSpPr txBox="1">
            <a:spLocks/>
          </p:cNvSpPr>
          <p:nvPr/>
        </p:nvSpPr>
        <p:spPr>
          <a:xfrm>
            <a:off x="228600" y="609600"/>
            <a:ext cx="8610600" cy="584835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2000" b="1" dirty="0" smtClean="0"/>
              <a:t>Syntax Basics</a:t>
            </a:r>
          </a:p>
          <a:p>
            <a:pPr lvl="1">
              <a:spcBef>
                <a:spcPts val="0"/>
              </a:spcBef>
            </a:pPr>
            <a:r>
              <a:rPr lang="en-US" sz="1200" b="1" dirty="0"/>
              <a:t>In JSON, data is structured in a specific way. JSON uses symbols like { } , : ” ” [ ] and it has the following syntax</a:t>
            </a:r>
            <a:r>
              <a:rPr lang="en-US" sz="1200" b="1" dirty="0" smtClean="0"/>
              <a:t>:</a:t>
            </a:r>
            <a:endParaRPr lang="en-US" sz="1200" b="1" dirty="0"/>
          </a:p>
          <a:p>
            <a:pPr lvl="1">
              <a:spcBef>
                <a:spcPts val="0"/>
              </a:spcBef>
            </a:pPr>
            <a:r>
              <a:rPr lang="en-US" sz="1200" b="1" dirty="0"/>
              <a:t>Data is represented in key/value pairs</a:t>
            </a:r>
          </a:p>
          <a:p>
            <a:pPr lvl="1">
              <a:spcBef>
                <a:spcPts val="0"/>
              </a:spcBef>
            </a:pPr>
            <a:r>
              <a:rPr lang="en-US" sz="1200" b="1" dirty="0"/>
              <a:t>The colon (:) assigns a value to key</a:t>
            </a:r>
          </a:p>
          <a:p>
            <a:pPr lvl="1">
              <a:spcBef>
                <a:spcPts val="0"/>
              </a:spcBef>
            </a:pPr>
            <a:r>
              <a:rPr lang="en-US" sz="1200" b="1" dirty="0"/>
              <a:t>key/value pairs are separated with commas (,)</a:t>
            </a:r>
          </a:p>
          <a:p>
            <a:pPr lvl="1">
              <a:spcBef>
                <a:spcPts val="0"/>
              </a:spcBef>
            </a:pPr>
            <a:r>
              <a:rPr lang="en-US" sz="1200" b="1" dirty="0"/>
              <a:t>Curly brackets hold objects ({ })</a:t>
            </a:r>
          </a:p>
          <a:p>
            <a:pPr lvl="1">
              <a:spcBef>
                <a:spcPts val="0"/>
              </a:spcBef>
            </a:pPr>
            <a:r>
              <a:rPr lang="en-US" sz="1200" b="1" dirty="0"/>
              <a:t>Square brackets hold arrays ([ </a:t>
            </a:r>
            <a:r>
              <a:rPr lang="en-US" sz="1200" b="1" dirty="0" smtClean="0"/>
              <a:t>])</a:t>
            </a:r>
          </a:p>
          <a:p>
            <a:pPr>
              <a:spcBef>
                <a:spcPts val="600"/>
              </a:spcBef>
            </a:pPr>
            <a:r>
              <a:rPr lang="en-US" sz="2000" b="1" dirty="0"/>
              <a:t>For example, to represent data in JSON, the key/value pairs come as follows: </a:t>
            </a:r>
            <a:r>
              <a:rPr lang="en-US" sz="2000" b="1" dirty="0" smtClean="0"/>
              <a:t/>
            </a:r>
            <a:br>
              <a:rPr lang="en-US" sz="2000" b="1" dirty="0" smtClean="0"/>
            </a:br>
            <a:r>
              <a:rPr lang="en-US" sz="2000" b="1" dirty="0" smtClean="0"/>
              <a:t>     </a:t>
            </a:r>
            <a:r>
              <a:rPr lang="en-US" sz="2000" b="1" dirty="0" smtClean="0">
                <a:solidFill>
                  <a:srgbClr val="FFFF00"/>
                </a:solidFill>
                <a:latin typeface="Consolas" panose="020B0609020204030204" pitchFamily="49" charset="0"/>
                <a:cs typeface="Consolas" panose="020B0609020204030204" pitchFamily="49" charset="0"/>
              </a:rPr>
              <a:t>{"</a:t>
            </a:r>
            <a:r>
              <a:rPr lang="en-US" sz="2000" b="1" dirty="0">
                <a:solidFill>
                  <a:srgbClr val="FFFF00"/>
                </a:solidFill>
                <a:latin typeface="Consolas" panose="020B0609020204030204" pitchFamily="49" charset="0"/>
                <a:cs typeface="Consolas" panose="020B0609020204030204" pitchFamily="49" charset="0"/>
              </a:rPr>
              <a:t>key1":"value1", "key2":"value2", "key3":"value3</a:t>
            </a:r>
            <a:r>
              <a:rPr lang="en-US" sz="2000" b="1" dirty="0" smtClean="0">
                <a:solidFill>
                  <a:srgbClr val="FFFF00"/>
                </a:solidFill>
                <a:latin typeface="Consolas" panose="020B0609020204030204" pitchFamily="49" charset="0"/>
                <a:cs typeface="Consolas" panose="020B0609020204030204" pitchFamily="49" charset="0"/>
              </a:rPr>
              <a:t>"}</a:t>
            </a:r>
          </a:p>
          <a:p>
            <a:pPr>
              <a:spcBef>
                <a:spcPts val="600"/>
              </a:spcBef>
            </a:pPr>
            <a:r>
              <a:rPr lang="en-US" sz="2000" b="1" dirty="0" smtClean="0"/>
              <a:t>Here is a real world example of structuring user data:</a:t>
            </a:r>
            <a:br>
              <a:rPr lang="en-US" sz="2000" b="1" dirty="0" smtClean="0"/>
            </a:br>
            <a:r>
              <a:rPr lang="en-US" sz="2000" b="1" dirty="0">
                <a:solidFill>
                  <a:srgbClr val="FFFF00"/>
                </a:solidFill>
                <a:latin typeface="Consolas" panose="020B0609020204030204" pitchFamily="49" charset="0"/>
                <a:cs typeface="Consolas" panose="020B0609020204030204" pitchFamily="49" charset="0"/>
              </a:rPr>
              <a:t>{"name":"</a:t>
            </a:r>
            <a:r>
              <a:rPr lang="en-US" sz="2000" b="1" dirty="0" err="1">
                <a:solidFill>
                  <a:srgbClr val="FFFF00"/>
                </a:solidFill>
                <a:latin typeface="Consolas" panose="020B0609020204030204" pitchFamily="49" charset="0"/>
                <a:cs typeface="Consolas" panose="020B0609020204030204" pitchFamily="49" charset="0"/>
              </a:rPr>
              <a:t>Rui</a:t>
            </a:r>
            <a:r>
              <a:rPr lang="en-US" sz="2000" b="1" dirty="0">
                <a:solidFill>
                  <a:srgbClr val="FFFF00"/>
                </a:solidFill>
                <a:latin typeface="Consolas" panose="020B0609020204030204" pitchFamily="49" charset="0"/>
                <a:cs typeface="Consolas" panose="020B0609020204030204" pitchFamily="49" charset="0"/>
              </a:rPr>
              <a:t>", "country": "Portugal", "age":24</a:t>
            </a:r>
            <a:r>
              <a:rPr lang="en-US" sz="2000" b="1" dirty="0" smtClean="0">
                <a:solidFill>
                  <a:srgbClr val="FFFF00"/>
                </a:solidFill>
                <a:latin typeface="Consolas" panose="020B0609020204030204" pitchFamily="49" charset="0"/>
                <a:cs typeface="Consolas" panose="020B0609020204030204" pitchFamily="49" charset="0"/>
              </a:rPr>
              <a:t>}</a:t>
            </a:r>
          </a:p>
          <a:p>
            <a:pPr>
              <a:spcBef>
                <a:spcPts val="600"/>
              </a:spcBef>
            </a:pPr>
            <a:r>
              <a:rPr lang="en-US" sz="2000" b="1" dirty="0"/>
              <a:t>Or in a </a:t>
            </a:r>
            <a:r>
              <a:rPr lang="en-US" sz="2000" b="1" dirty="0" err="1"/>
              <a:t>IoT</a:t>
            </a:r>
            <a:r>
              <a:rPr lang="en-US" sz="2000" b="1" dirty="0"/>
              <a:t> project, you may want to structure data from your sensors</a:t>
            </a:r>
            <a:r>
              <a:rPr lang="en-US" sz="2000" b="1" dirty="0" smtClean="0"/>
              <a:t>:</a:t>
            </a:r>
            <a:br>
              <a:rPr lang="en-US" sz="2000" b="1" dirty="0" smtClean="0"/>
            </a:br>
            <a:r>
              <a:rPr lang="en-US" sz="1800" b="1" dirty="0">
                <a:solidFill>
                  <a:srgbClr val="FFFF00"/>
                </a:solidFill>
                <a:latin typeface="Consolas" panose="020B0609020204030204" pitchFamily="49" charset="0"/>
                <a:cs typeface="Consolas" panose="020B0609020204030204" pitchFamily="49" charset="0"/>
              </a:rPr>
              <a:t>{"temperature":27.23, "humidity":62.05, "pressure":1013.25}</a:t>
            </a:r>
            <a:endParaRPr lang="en-US" sz="1800" b="1" dirty="0"/>
          </a:p>
          <a:p>
            <a:pPr marL="0" indent="0">
              <a:spcBef>
                <a:spcPts val="600"/>
              </a:spcBef>
              <a:buNone/>
            </a:pPr>
            <a:endParaRPr lang="en-US" sz="2000" b="1" dirty="0"/>
          </a:p>
          <a:p>
            <a:pPr marL="0" indent="0">
              <a:spcBef>
                <a:spcPts val="600"/>
              </a:spcBef>
              <a:buNone/>
            </a:pPr>
            <a:endParaRPr lang="en-US" sz="2000" b="1" dirty="0" smtClean="0">
              <a:solidFill>
                <a:srgbClr val="FFFF00"/>
              </a:solidFill>
              <a:latin typeface="Consolas" panose="020B0609020204030204" pitchFamily="49" charset="0"/>
              <a:cs typeface="Consolas" panose="020B0609020204030204" pitchFamily="49" charset="0"/>
            </a:endParaRPr>
          </a:p>
        </p:txBody>
      </p:sp>
      <p:sp>
        <p:nvSpPr>
          <p:cNvPr id="7" name="Content Placeholder 2"/>
          <p:cNvSpPr txBox="1">
            <a:spLocks/>
          </p:cNvSpPr>
          <p:nvPr/>
        </p:nvSpPr>
        <p:spPr>
          <a:xfrm>
            <a:off x="300488" y="6438900"/>
            <a:ext cx="8157712" cy="3429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1200"/>
              </a:spcBef>
              <a:buNone/>
            </a:pPr>
            <a:r>
              <a:rPr lang="en-US" sz="1200" b="1" dirty="0" smtClean="0">
                <a:solidFill>
                  <a:srgbClr val="00FFFF"/>
                </a:solidFill>
              </a:rPr>
              <a:t>Source: </a:t>
            </a:r>
            <a:r>
              <a:rPr lang="en-US" sz="1200" b="1" dirty="0">
                <a:solidFill>
                  <a:srgbClr val="00FFFF"/>
                </a:solidFill>
              </a:rPr>
              <a:t>https://randomnerdtutorials.com/decoding-and-encoding-json-with-arduino-or-esp8266/</a:t>
            </a:r>
            <a:endParaRPr lang="en-US" sz="1200" b="1" dirty="0" smtClean="0">
              <a:solidFill>
                <a:srgbClr val="00FFFF"/>
              </a:solidFill>
            </a:endParaRPr>
          </a:p>
        </p:txBody>
      </p:sp>
    </p:spTree>
    <p:extLst>
      <p:ext uri="{BB962C8B-B14F-4D97-AF65-F5344CB8AC3E}">
        <p14:creationId xmlns:p14="http://schemas.microsoft.com/office/powerpoint/2010/main" val="34617416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442762" cy="792162"/>
          </a:xfrm>
        </p:spPr>
        <p:txBody>
          <a:bodyPr/>
          <a:lstStyle/>
          <a:p>
            <a:r>
              <a:rPr lang="en-US" sz="3200" dirty="0" smtClean="0"/>
              <a:t>JSON And APIs</a:t>
            </a:r>
            <a:endParaRPr lang="en-US" sz="3200" dirty="0">
              <a:solidFill>
                <a:srgbClr val="00FFFF"/>
              </a:solidFill>
            </a:endParaRPr>
          </a:p>
        </p:txBody>
      </p:sp>
      <p:sp>
        <p:nvSpPr>
          <p:cNvPr id="6" name="Content Placeholder 2"/>
          <p:cNvSpPr txBox="1">
            <a:spLocks/>
          </p:cNvSpPr>
          <p:nvPr/>
        </p:nvSpPr>
        <p:spPr>
          <a:xfrm>
            <a:off x="228600" y="609600"/>
            <a:ext cx="8610600" cy="584835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2000" b="1" dirty="0"/>
              <a:t>Most APIs return data in JSON and most values are JSON objects themselves. The following example shows the data provided by a weather </a:t>
            </a:r>
            <a:r>
              <a:rPr lang="en-US" sz="2000" b="1" dirty="0" smtClean="0"/>
              <a:t>API: </a:t>
            </a:r>
          </a:p>
          <a:p>
            <a:pPr marL="400050" lvl="1" indent="0">
              <a:spcBef>
                <a:spcPts val="0"/>
              </a:spcBef>
              <a:buNone/>
            </a:pPr>
            <a:r>
              <a:rPr lang="en-US" sz="1200" b="1" dirty="0" smtClean="0">
                <a:solidFill>
                  <a:srgbClr val="FFFF00"/>
                </a:solidFill>
                <a:latin typeface="Consolas" panose="020B0609020204030204" pitchFamily="49" charset="0"/>
                <a:cs typeface="Consolas" panose="020B0609020204030204" pitchFamily="49" charset="0"/>
              </a:rPr>
              <a:t>{  </a:t>
            </a:r>
            <a:endParaRPr lang="en-US" sz="1200" b="1" dirty="0">
              <a:solidFill>
                <a:srgbClr val="FFFF00"/>
              </a:solidFill>
              <a:latin typeface="Consolas" panose="020B0609020204030204" pitchFamily="49" charset="0"/>
              <a:cs typeface="Consolas" panose="020B0609020204030204" pitchFamily="49" charset="0"/>
            </a:endParaRPr>
          </a:p>
          <a:p>
            <a:pPr marL="400050" lvl="1" indent="0">
              <a:spcBef>
                <a:spcPts val="0"/>
              </a:spcBef>
              <a:buNone/>
            </a:pPr>
            <a:r>
              <a:rPr lang="en-US" sz="1200" b="1" dirty="0">
                <a:solidFill>
                  <a:srgbClr val="FFFF00"/>
                </a:solidFill>
                <a:latin typeface="Consolas" panose="020B0609020204030204" pitchFamily="49" charset="0"/>
                <a:cs typeface="Consolas" panose="020B0609020204030204" pitchFamily="49" charset="0"/>
              </a:rPr>
              <a:t>  "</a:t>
            </a:r>
            <a:r>
              <a:rPr lang="en-US" sz="1200" b="1" dirty="0" err="1">
                <a:solidFill>
                  <a:srgbClr val="FFFF00"/>
                </a:solidFill>
                <a:latin typeface="Consolas" panose="020B0609020204030204" pitchFamily="49" charset="0"/>
                <a:cs typeface="Consolas" panose="020B0609020204030204" pitchFamily="49" charset="0"/>
              </a:rPr>
              <a:t>coord</a:t>
            </a:r>
            <a:r>
              <a:rPr lang="en-US" sz="1200" b="1" dirty="0">
                <a:solidFill>
                  <a:srgbClr val="FFFF00"/>
                </a:solidFill>
                <a:latin typeface="Consolas" panose="020B0609020204030204" pitchFamily="49" charset="0"/>
                <a:cs typeface="Consolas" panose="020B0609020204030204" pitchFamily="49" charset="0"/>
              </a:rPr>
              <a:t>":{  </a:t>
            </a:r>
          </a:p>
          <a:p>
            <a:pPr marL="400050" lvl="1" indent="0">
              <a:spcBef>
                <a:spcPts val="0"/>
              </a:spcBef>
              <a:buNone/>
            </a:pPr>
            <a:r>
              <a:rPr lang="en-US" sz="1200" b="1" dirty="0">
                <a:solidFill>
                  <a:srgbClr val="FFFF00"/>
                </a:solidFill>
                <a:latin typeface="Consolas" panose="020B0609020204030204" pitchFamily="49" charset="0"/>
                <a:cs typeface="Consolas" panose="020B0609020204030204" pitchFamily="49" charset="0"/>
              </a:rPr>
              <a:t>     "</a:t>
            </a:r>
            <a:r>
              <a:rPr lang="en-US" sz="1200" b="1" dirty="0" err="1">
                <a:solidFill>
                  <a:srgbClr val="FFFF00"/>
                </a:solidFill>
                <a:latin typeface="Consolas" panose="020B0609020204030204" pitchFamily="49" charset="0"/>
                <a:cs typeface="Consolas" panose="020B0609020204030204" pitchFamily="49" charset="0"/>
              </a:rPr>
              <a:t>lon</a:t>
            </a:r>
            <a:r>
              <a:rPr lang="en-US" sz="1200" b="1" dirty="0">
                <a:solidFill>
                  <a:srgbClr val="FFFF00"/>
                </a:solidFill>
                <a:latin typeface="Consolas" panose="020B0609020204030204" pitchFamily="49" charset="0"/>
                <a:cs typeface="Consolas" panose="020B0609020204030204" pitchFamily="49" charset="0"/>
              </a:rPr>
              <a:t>":-8.61,</a:t>
            </a:r>
          </a:p>
          <a:p>
            <a:pPr marL="400050" lvl="1" indent="0">
              <a:spcBef>
                <a:spcPts val="0"/>
              </a:spcBef>
              <a:buNone/>
            </a:pPr>
            <a:r>
              <a:rPr lang="en-US" sz="1200" b="1" dirty="0">
                <a:solidFill>
                  <a:srgbClr val="FFFF00"/>
                </a:solidFill>
                <a:latin typeface="Consolas" panose="020B0609020204030204" pitchFamily="49" charset="0"/>
                <a:cs typeface="Consolas" panose="020B0609020204030204" pitchFamily="49" charset="0"/>
              </a:rPr>
              <a:t>     "lat":41.15</a:t>
            </a:r>
          </a:p>
          <a:p>
            <a:pPr marL="400050" lvl="1" indent="0">
              <a:spcBef>
                <a:spcPts val="0"/>
              </a:spcBef>
              <a:buNone/>
            </a:pPr>
            <a:r>
              <a:rPr lang="en-US" sz="1200" b="1" dirty="0">
                <a:solidFill>
                  <a:srgbClr val="FFFF00"/>
                </a:solidFill>
                <a:latin typeface="Consolas" panose="020B0609020204030204" pitchFamily="49" charset="0"/>
                <a:cs typeface="Consolas" panose="020B0609020204030204" pitchFamily="49" charset="0"/>
              </a:rPr>
              <a:t>  },</a:t>
            </a:r>
          </a:p>
          <a:p>
            <a:pPr marL="400050" lvl="1" indent="0">
              <a:spcBef>
                <a:spcPts val="0"/>
              </a:spcBef>
              <a:buNone/>
            </a:pPr>
            <a:r>
              <a:rPr lang="en-US" sz="1200" b="1" dirty="0">
                <a:solidFill>
                  <a:srgbClr val="FFFF00"/>
                </a:solidFill>
                <a:latin typeface="Consolas" panose="020B0609020204030204" pitchFamily="49" charset="0"/>
                <a:cs typeface="Consolas" panose="020B0609020204030204" pitchFamily="49" charset="0"/>
              </a:rPr>
              <a:t>  "weather":[  </a:t>
            </a:r>
          </a:p>
          <a:p>
            <a:pPr marL="400050" lvl="1" indent="0">
              <a:spcBef>
                <a:spcPts val="0"/>
              </a:spcBef>
              <a:buNone/>
            </a:pPr>
            <a:r>
              <a:rPr lang="en-US" sz="1200" b="1" dirty="0">
                <a:solidFill>
                  <a:srgbClr val="FFFF00"/>
                </a:solidFill>
                <a:latin typeface="Consolas" panose="020B0609020204030204" pitchFamily="49" charset="0"/>
                <a:cs typeface="Consolas" panose="020B0609020204030204" pitchFamily="49" charset="0"/>
              </a:rPr>
              <a:t>    {  </a:t>
            </a:r>
          </a:p>
          <a:p>
            <a:pPr marL="400050" lvl="1" indent="0">
              <a:spcBef>
                <a:spcPts val="0"/>
              </a:spcBef>
              <a:buNone/>
            </a:pPr>
            <a:r>
              <a:rPr lang="en-US" sz="1200" b="1" dirty="0">
                <a:solidFill>
                  <a:srgbClr val="FFFF00"/>
                </a:solidFill>
                <a:latin typeface="Consolas" panose="020B0609020204030204" pitchFamily="49" charset="0"/>
                <a:cs typeface="Consolas" panose="020B0609020204030204" pitchFamily="49" charset="0"/>
              </a:rPr>
              <a:t>      "id":803,</a:t>
            </a:r>
          </a:p>
          <a:p>
            <a:pPr marL="400050" lvl="1" indent="0">
              <a:spcBef>
                <a:spcPts val="0"/>
              </a:spcBef>
              <a:buNone/>
            </a:pPr>
            <a:r>
              <a:rPr lang="en-US" sz="1200" b="1" dirty="0">
                <a:solidFill>
                  <a:srgbClr val="FFFF00"/>
                </a:solidFill>
                <a:latin typeface="Consolas" panose="020B0609020204030204" pitchFamily="49" charset="0"/>
                <a:cs typeface="Consolas" panose="020B0609020204030204" pitchFamily="49" charset="0"/>
              </a:rPr>
              <a:t>      "</a:t>
            </a:r>
            <a:r>
              <a:rPr lang="en-US" sz="1200" b="1" dirty="0" err="1">
                <a:solidFill>
                  <a:srgbClr val="FFFF00"/>
                </a:solidFill>
                <a:latin typeface="Consolas" panose="020B0609020204030204" pitchFamily="49" charset="0"/>
                <a:cs typeface="Consolas" panose="020B0609020204030204" pitchFamily="49" charset="0"/>
              </a:rPr>
              <a:t>main":"Clouds</a:t>
            </a:r>
            <a:r>
              <a:rPr lang="en-US" sz="1200" b="1" dirty="0">
                <a:solidFill>
                  <a:srgbClr val="FFFF00"/>
                </a:solidFill>
                <a:latin typeface="Consolas" panose="020B0609020204030204" pitchFamily="49" charset="0"/>
                <a:cs typeface="Consolas" panose="020B0609020204030204" pitchFamily="49" charset="0"/>
              </a:rPr>
              <a:t>",</a:t>
            </a:r>
          </a:p>
          <a:p>
            <a:pPr marL="400050" lvl="1" indent="0">
              <a:spcBef>
                <a:spcPts val="0"/>
              </a:spcBef>
              <a:buNone/>
            </a:pPr>
            <a:r>
              <a:rPr lang="en-US" sz="1200" b="1" dirty="0">
                <a:solidFill>
                  <a:srgbClr val="FFFF00"/>
                </a:solidFill>
                <a:latin typeface="Consolas" panose="020B0609020204030204" pitchFamily="49" charset="0"/>
                <a:cs typeface="Consolas" panose="020B0609020204030204" pitchFamily="49" charset="0"/>
              </a:rPr>
              <a:t>      "</a:t>
            </a:r>
            <a:r>
              <a:rPr lang="en-US" sz="1200" b="1" dirty="0" err="1">
                <a:solidFill>
                  <a:srgbClr val="FFFF00"/>
                </a:solidFill>
                <a:latin typeface="Consolas" panose="020B0609020204030204" pitchFamily="49" charset="0"/>
                <a:cs typeface="Consolas" panose="020B0609020204030204" pitchFamily="49" charset="0"/>
              </a:rPr>
              <a:t>description":"broken</a:t>
            </a:r>
            <a:r>
              <a:rPr lang="en-US" sz="1200" b="1" dirty="0">
                <a:solidFill>
                  <a:srgbClr val="FFFF00"/>
                </a:solidFill>
                <a:latin typeface="Consolas" panose="020B0609020204030204" pitchFamily="49" charset="0"/>
                <a:cs typeface="Consolas" panose="020B0609020204030204" pitchFamily="49" charset="0"/>
              </a:rPr>
              <a:t> clouds",</a:t>
            </a:r>
          </a:p>
          <a:p>
            <a:pPr marL="400050" lvl="1" indent="0">
              <a:spcBef>
                <a:spcPts val="0"/>
              </a:spcBef>
              <a:buNone/>
            </a:pPr>
            <a:r>
              <a:rPr lang="en-US" sz="1200" b="1" dirty="0">
                <a:solidFill>
                  <a:srgbClr val="FFFF00"/>
                </a:solidFill>
                <a:latin typeface="Consolas" panose="020B0609020204030204" pitchFamily="49" charset="0"/>
                <a:cs typeface="Consolas" panose="020B0609020204030204" pitchFamily="49" charset="0"/>
              </a:rPr>
              <a:t>      "icon":"04d"</a:t>
            </a:r>
          </a:p>
          <a:p>
            <a:pPr marL="400050" lvl="1" indent="0">
              <a:spcBef>
                <a:spcPts val="0"/>
              </a:spcBef>
              <a:buNone/>
            </a:pPr>
            <a:r>
              <a:rPr lang="en-US" sz="1200" b="1" dirty="0">
                <a:solidFill>
                  <a:srgbClr val="FFFF00"/>
                </a:solidFill>
                <a:latin typeface="Consolas" panose="020B0609020204030204" pitchFamily="49" charset="0"/>
                <a:cs typeface="Consolas" panose="020B0609020204030204" pitchFamily="49" charset="0"/>
              </a:rPr>
              <a:t>    }</a:t>
            </a:r>
          </a:p>
          <a:p>
            <a:pPr marL="400050" lvl="1" indent="0">
              <a:spcBef>
                <a:spcPts val="0"/>
              </a:spcBef>
              <a:buNone/>
            </a:pPr>
            <a:r>
              <a:rPr lang="en-US" sz="1200" b="1" dirty="0">
                <a:solidFill>
                  <a:srgbClr val="FFFF00"/>
                </a:solidFill>
                <a:latin typeface="Consolas" panose="020B0609020204030204" pitchFamily="49" charset="0"/>
                <a:cs typeface="Consolas" panose="020B0609020204030204" pitchFamily="49" charset="0"/>
              </a:rPr>
              <a:t>  ],</a:t>
            </a:r>
          </a:p>
          <a:p>
            <a:pPr marL="400050" lvl="1" indent="0">
              <a:spcBef>
                <a:spcPts val="0"/>
              </a:spcBef>
              <a:buNone/>
            </a:pPr>
            <a:r>
              <a:rPr lang="en-US" sz="1200" b="1" dirty="0">
                <a:solidFill>
                  <a:srgbClr val="FFFF00"/>
                </a:solidFill>
                <a:latin typeface="Consolas" panose="020B0609020204030204" pitchFamily="49" charset="0"/>
                <a:cs typeface="Consolas" panose="020B0609020204030204" pitchFamily="49" charset="0"/>
              </a:rPr>
              <a:t>  "</a:t>
            </a:r>
            <a:r>
              <a:rPr lang="en-US" sz="1200" b="1" dirty="0" err="1">
                <a:solidFill>
                  <a:srgbClr val="FFFF00"/>
                </a:solidFill>
                <a:latin typeface="Consolas" panose="020B0609020204030204" pitchFamily="49" charset="0"/>
                <a:cs typeface="Consolas" panose="020B0609020204030204" pitchFamily="49" charset="0"/>
              </a:rPr>
              <a:t>base":"stations</a:t>
            </a:r>
            <a:r>
              <a:rPr lang="en-US" sz="1200" b="1" dirty="0">
                <a:solidFill>
                  <a:srgbClr val="FFFF00"/>
                </a:solidFill>
                <a:latin typeface="Consolas" panose="020B0609020204030204" pitchFamily="49" charset="0"/>
                <a:cs typeface="Consolas" panose="020B0609020204030204" pitchFamily="49" charset="0"/>
              </a:rPr>
              <a:t>",</a:t>
            </a:r>
          </a:p>
          <a:p>
            <a:pPr marL="400050" lvl="1" indent="0">
              <a:spcBef>
                <a:spcPts val="0"/>
              </a:spcBef>
              <a:buNone/>
            </a:pPr>
            <a:r>
              <a:rPr lang="en-US" sz="1200" b="1" dirty="0">
                <a:solidFill>
                  <a:srgbClr val="FFFF00"/>
                </a:solidFill>
                <a:latin typeface="Consolas" panose="020B0609020204030204" pitchFamily="49" charset="0"/>
                <a:cs typeface="Consolas" panose="020B0609020204030204" pitchFamily="49" charset="0"/>
              </a:rPr>
              <a:t>  "main":{  </a:t>
            </a:r>
          </a:p>
          <a:p>
            <a:pPr marL="400050" lvl="1" indent="0">
              <a:spcBef>
                <a:spcPts val="0"/>
              </a:spcBef>
              <a:buNone/>
            </a:pPr>
            <a:r>
              <a:rPr lang="en-US" sz="1200" b="1" dirty="0">
                <a:solidFill>
                  <a:srgbClr val="FFFF00"/>
                </a:solidFill>
                <a:latin typeface="Consolas" panose="020B0609020204030204" pitchFamily="49" charset="0"/>
                <a:cs typeface="Consolas" panose="020B0609020204030204" pitchFamily="49" charset="0"/>
              </a:rPr>
              <a:t>    "temp":288.15,</a:t>
            </a:r>
          </a:p>
          <a:p>
            <a:pPr marL="400050" lvl="1" indent="0">
              <a:spcBef>
                <a:spcPts val="0"/>
              </a:spcBef>
              <a:buNone/>
            </a:pPr>
            <a:r>
              <a:rPr lang="en-US" sz="1200" b="1" dirty="0">
                <a:solidFill>
                  <a:srgbClr val="FFFF00"/>
                </a:solidFill>
                <a:latin typeface="Consolas" panose="020B0609020204030204" pitchFamily="49" charset="0"/>
                <a:cs typeface="Consolas" panose="020B0609020204030204" pitchFamily="49" charset="0"/>
              </a:rPr>
              <a:t>    "pressure":1020,</a:t>
            </a:r>
          </a:p>
          <a:p>
            <a:pPr marL="400050" lvl="1" indent="0">
              <a:spcBef>
                <a:spcPts val="0"/>
              </a:spcBef>
              <a:buNone/>
            </a:pPr>
            <a:r>
              <a:rPr lang="en-US" sz="1200" b="1" dirty="0">
                <a:solidFill>
                  <a:srgbClr val="FFFF00"/>
                </a:solidFill>
                <a:latin typeface="Consolas" panose="020B0609020204030204" pitchFamily="49" charset="0"/>
                <a:cs typeface="Consolas" panose="020B0609020204030204" pitchFamily="49" charset="0"/>
              </a:rPr>
              <a:t>    "humidity":93,</a:t>
            </a:r>
          </a:p>
          <a:p>
            <a:pPr marL="400050" lvl="1" indent="0">
              <a:spcBef>
                <a:spcPts val="0"/>
              </a:spcBef>
              <a:buNone/>
            </a:pPr>
            <a:r>
              <a:rPr lang="en-US" sz="1200" b="1" dirty="0">
                <a:solidFill>
                  <a:srgbClr val="FFFF00"/>
                </a:solidFill>
                <a:latin typeface="Consolas" panose="020B0609020204030204" pitchFamily="49" charset="0"/>
                <a:cs typeface="Consolas" panose="020B0609020204030204" pitchFamily="49" charset="0"/>
              </a:rPr>
              <a:t>    "temp_min":288.15,</a:t>
            </a:r>
          </a:p>
          <a:p>
            <a:pPr marL="400050" lvl="1" indent="0">
              <a:spcBef>
                <a:spcPts val="0"/>
              </a:spcBef>
              <a:buNone/>
            </a:pPr>
            <a:r>
              <a:rPr lang="en-US" sz="1200" b="1" dirty="0">
                <a:solidFill>
                  <a:srgbClr val="FFFF00"/>
                </a:solidFill>
                <a:latin typeface="Consolas" panose="020B0609020204030204" pitchFamily="49" charset="0"/>
                <a:cs typeface="Consolas" panose="020B0609020204030204" pitchFamily="49" charset="0"/>
              </a:rPr>
              <a:t>    "temp_max":288.15</a:t>
            </a:r>
          </a:p>
          <a:p>
            <a:pPr marL="400050" lvl="1" indent="0">
              <a:spcBef>
                <a:spcPts val="0"/>
              </a:spcBef>
              <a:buNone/>
            </a:pPr>
            <a:r>
              <a:rPr lang="en-US" sz="1200" b="1" dirty="0">
                <a:solidFill>
                  <a:srgbClr val="FFFF00"/>
                </a:solidFill>
                <a:latin typeface="Consolas" panose="020B0609020204030204" pitchFamily="49" charset="0"/>
                <a:cs typeface="Consolas" panose="020B0609020204030204" pitchFamily="49" charset="0"/>
              </a:rPr>
              <a:t>  },</a:t>
            </a:r>
          </a:p>
          <a:p>
            <a:pPr marL="400050" lvl="1" indent="0">
              <a:spcBef>
                <a:spcPts val="0"/>
              </a:spcBef>
              <a:buNone/>
            </a:pPr>
            <a:r>
              <a:rPr lang="en-US" sz="1200" b="1" dirty="0">
                <a:solidFill>
                  <a:srgbClr val="FFFF00"/>
                </a:solidFill>
                <a:latin typeface="Consolas" panose="020B0609020204030204" pitchFamily="49" charset="0"/>
                <a:cs typeface="Consolas" panose="020B0609020204030204" pitchFamily="49" charset="0"/>
              </a:rPr>
              <a:t>  (...)</a:t>
            </a:r>
          </a:p>
          <a:p>
            <a:pPr marL="400050" lvl="1" indent="0">
              <a:spcBef>
                <a:spcPts val="0"/>
              </a:spcBef>
              <a:buNone/>
            </a:pPr>
            <a:r>
              <a:rPr lang="en-US" sz="1200" b="1" dirty="0">
                <a:solidFill>
                  <a:srgbClr val="FFFF00"/>
                </a:solidFill>
                <a:latin typeface="Consolas" panose="020B0609020204030204" pitchFamily="49" charset="0"/>
                <a:cs typeface="Consolas" panose="020B0609020204030204" pitchFamily="49" charset="0"/>
              </a:rPr>
              <a:t>}</a:t>
            </a:r>
            <a:endParaRPr lang="en-US" sz="800" b="1" dirty="0" smtClean="0">
              <a:solidFill>
                <a:srgbClr val="FFFF00"/>
              </a:solidFill>
              <a:latin typeface="Consolas" panose="020B0609020204030204" pitchFamily="49" charset="0"/>
              <a:cs typeface="Consolas" panose="020B0609020204030204" pitchFamily="49" charset="0"/>
            </a:endParaRPr>
          </a:p>
          <a:p>
            <a:pPr marL="0" indent="0">
              <a:spcBef>
                <a:spcPts val="600"/>
              </a:spcBef>
              <a:buNone/>
            </a:pPr>
            <a:endParaRPr lang="en-US" sz="2000" b="1" dirty="0"/>
          </a:p>
          <a:p>
            <a:pPr marL="0" indent="0">
              <a:spcBef>
                <a:spcPts val="600"/>
              </a:spcBef>
              <a:buNone/>
            </a:pPr>
            <a:endParaRPr lang="en-US" sz="2000" b="1" dirty="0" smtClean="0">
              <a:solidFill>
                <a:srgbClr val="FFFF00"/>
              </a:solidFill>
              <a:latin typeface="Consolas" panose="020B0609020204030204" pitchFamily="49" charset="0"/>
              <a:cs typeface="Consolas" panose="020B0609020204030204" pitchFamily="49" charset="0"/>
            </a:endParaRPr>
          </a:p>
        </p:txBody>
      </p:sp>
      <p:sp>
        <p:nvSpPr>
          <p:cNvPr id="7" name="Content Placeholder 2"/>
          <p:cNvSpPr txBox="1">
            <a:spLocks/>
          </p:cNvSpPr>
          <p:nvPr/>
        </p:nvSpPr>
        <p:spPr>
          <a:xfrm>
            <a:off x="300488" y="6438900"/>
            <a:ext cx="8538712" cy="3429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1200"/>
              </a:spcBef>
              <a:buNone/>
            </a:pPr>
            <a:r>
              <a:rPr lang="en-US" sz="1200" b="1" dirty="0" smtClean="0">
                <a:solidFill>
                  <a:srgbClr val="00FFFF"/>
                </a:solidFill>
              </a:rPr>
              <a:t>Source: </a:t>
            </a:r>
            <a:r>
              <a:rPr lang="en-US" sz="1200" b="1" dirty="0">
                <a:solidFill>
                  <a:srgbClr val="00FFFF"/>
                </a:solidFill>
              </a:rPr>
              <a:t>https://randomnerdtutorials.com/decoding-and-encoding-json-with-arduino-or-esp8266/</a:t>
            </a:r>
            <a:endParaRPr lang="en-US" sz="1200" b="1" dirty="0" smtClean="0">
              <a:solidFill>
                <a:srgbClr val="00FFFF"/>
              </a:solidFill>
            </a:endParaRPr>
          </a:p>
        </p:txBody>
      </p:sp>
    </p:spTree>
    <p:extLst>
      <p:ext uri="{BB962C8B-B14F-4D97-AF65-F5344CB8AC3E}">
        <p14:creationId xmlns:p14="http://schemas.microsoft.com/office/powerpoint/2010/main" val="24724132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442762" cy="563562"/>
          </a:xfrm>
        </p:spPr>
        <p:txBody>
          <a:bodyPr/>
          <a:lstStyle/>
          <a:p>
            <a:r>
              <a:rPr lang="en-US" sz="3200" dirty="0" smtClean="0"/>
              <a:t>JSON and Arduino</a:t>
            </a:r>
            <a:endParaRPr lang="en-US" sz="3200" dirty="0">
              <a:solidFill>
                <a:srgbClr val="00FFFF"/>
              </a:solidFill>
            </a:endParaRPr>
          </a:p>
        </p:txBody>
      </p:sp>
      <p:sp>
        <p:nvSpPr>
          <p:cNvPr id="6" name="Content Placeholder 2"/>
          <p:cNvSpPr txBox="1">
            <a:spLocks/>
          </p:cNvSpPr>
          <p:nvPr/>
        </p:nvSpPr>
        <p:spPr>
          <a:xfrm>
            <a:off x="228600" y="563562"/>
            <a:ext cx="8610600" cy="538003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1600" b="1" dirty="0"/>
              <a:t>The easiest way to decode and encode JSON strings with the Arduino IDE is using the </a:t>
            </a:r>
            <a:r>
              <a:rPr lang="en-US" sz="1600" b="1" dirty="0" err="1"/>
              <a:t>ArduinoJson</a:t>
            </a:r>
            <a:r>
              <a:rPr lang="en-US" sz="1600" b="1" dirty="0"/>
              <a:t> library 5.13.5 which was designed to be the most intuitive JSON library, with the smallest footprint and most efficiently memory management for Arduino.</a:t>
            </a:r>
            <a:endParaRPr lang="en-US" sz="1600" b="1" dirty="0"/>
          </a:p>
          <a:p>
            <a:pPr>
              <a:spcBef>
                <a:spcPts val="1200"/>
              </a:spcBef>
            </a:pPr>
            <a:r>
              <a:rPr lang="en-US" sz="1600" b="1" dirty="0"/>
              <a:t>It has been written with Arduino in mind, but it isn’t linked to Arduino libraries so you can use this library in any other C++ project. There’s also a documentation website for the library with examples and with the API reference</a:t>
            </a:r>
            <a:r>
              <a:rPr lang="en-US" sz="1600" b="1" dirty="0" smtClean="0"/>
              <a:t>.</a:t>
            </a:r>
          </a:p>
          <a:p>
            <a:pPr>
              <a:spcBef>
                <a:spcPts val="1200"/>
              </a:spcBef>
            </a:pPr>
            <a:r>
              <a:rPr lang="en-US" sz="1600" b="1" dirty="0" smtClean="0"/>
              <a:t>Features:</a:t>
            </a:r>
          </a:p>
          <a:p>
            <a:pPr lvl="1">
              <a:spcBef>
                <a:spcPts val="0"/>
              </a:spcBef>
            </a:pPr>
            <a:r>
              <a:rPr lang="en-US" sz="1200" b="1" dirty="0"/>
              <a:t>JSON decoding (comments are supported)</a:t>
            </a:r>
          </a:p>
          <a:p>
            <a:pPr lvl="1">
              <a:spcBef>
                <a:spcPts val="0"/>
              </a:spcBef>
            </a:pPr>
            <a:r>
              <a:rPr lang="en-US" sz="1200" b="1" dirty="0"/>
              <a:t>JSON encoding (with optional indentation)</a:t>
            </a:r>
          </a:p>
          <a:p>
            <a:pPr lvl="1">
              <a:spcBef>
                <a:spcPts val="0"/>
              </a:spcBef>
            </a:pPr>
            <a:r>
              <a:rPr lang="en-US" sz="1200" b="1" dirty="0"/>
              <a:t>Elegant API, very easy to use</a:t>
            </a:r>
          </a:p>
          <a:p>
            <a:pPr lvl="1">
              <a:spcBef>
                <a:spcPts val="0"/>
              </a:spcBef>
            </a:pPr>
            <a:r>
              <a:rPr lang="en-US" sz="1200" b="1" dirty="0"/>
              <a:t>Fixed memory allocation (zero </a:t>
            </a:r>
            <a:r>
              <a:rPr lang="en-US" sz="1200" b="1" dirty="0" err="1"/>
              <a:t>malloc</a:t>
            </a:r>
            <a:r>
              <a:rPr lang="en-US" sz="1200" b="1" dirty="0"/>
              <a:t>)</a:t>
            </a:r>
          </a:p>
          <a:p>
            <a:pPr lvl="1">
              <a:spcBef>
                <a:spcPts val="0"/>
              </a:spcBef>
            </a:pPr>
            <a:r>
              <a:rPr lang="en-US" sz="1200" b="1" dirty="0"/>
              <a:t>No data duplication (zero copy)</a:t>
            </a:r>
          </a:p>
          <a:p>
            <a:pPr lvl="1">
              <a:spcBef>
                <a:spcPts val="0"/>
              </a:spcBef>
            </a:pPr>
            <a:r>
              <a:rPr lang="en-US" sz="1200" b="1" dirty="0"/>
              <a:t>Portable (written in C++98)</a:t>
            </a:r>
          </a:p>
          <a:p>
            <a:pPr lvl="1">
              <a:spcBef>
                <a:spcPts val="0"/>
              </a:spcBef>
            </a:pPr>
            <a:r>
              <a:rPr lang="en-US" sz="1200" b="1" dirty="0"/>
              <a:t>Self-contained (no external dependency)</a:t>
            </a:r>
          </a:p>
          <a:p>
            <a:pPr lvl="1">
              <a:spcBef>
                <a:spcPts val="0"/>
              </a:spcBef>
            </a:pPr>
            <a:r>
              <a:rPr lang="en-US" sz="1200" b="1" dirty="0"/>
              <a:t>Small footprint</a:t>
            </a:r>
          </a:p>
          <a:p>
            <a:pPr lvl="1">
              <a:spcBef>
                <a:spcPts val="0"/>
              </a:spcBef>
            </a:pPr>
            <a:r>
              <a:rPr lang="en-US" sz="1200" b="1" dirty="0"/>
              <a:t>Header-only library</a:t>
            </a:r>
          </a:p>
          <a:p>
            <a:pPr lvl="1">
              <a:spcBef>
                <a:spcPts val="0"/>
              </a:spcBef>
            </a:pPr>
            <a:r>
              <a:rPr lang="en-US" sz="1200" b="1" dirty="0"/>
              <a:t>MIT </a:t>
            </a:r>
            <a:r>
              <a:rPr lang="en-US" sz="1200" b="1" dirty="0" smtClean="0"/>
              <a:t>License</a:t>
            </a:r>
          </a:p>
          <a:p>
            <a:pPr>
              <a:spcBef>
                <a:spcPts val="1200"/>
              </a:spcBef>
            </a:pPr>
            <a:r>
              <a:rPr lang="en-US" sz="1600" b="1" dirty="0" smtClean="0"/>
              <a:t>Compatible With:</a:t>
            </a:r>
          </a:p>
          <a:p>
            <a:pPr lvl="1">
              <a:spcBef>
                <a:spcPts val="0"/>
              </a:spcBef>
            </a:pPr>
            <a:r>
              <a:rPr lang="en-US" sz="1200" b="1" dirty="0"/>
              <a:t>Arduino boards: Uno, Due, Mini, Micro, Yun…</a:t>
            </a:r>
          </a:p>
          <a:p>
            <a:pPr lvl="1">
              <a:spcBef>
                <a:spcPts val="0"/>
              </a:spcBef>
            </a:pPr>
            <a:r>
              <a:rPr lang="en-US" sz="1200" b="1" dirty="0"/>
              <a:t>ESP8266, ESP32 and </a:t>
            </a:r>
            <a:r>
              <a:rPr lang="en-US" sz="1200" b="1" dirty="0" err="1"/>
              <a:t>WeMos</a:t>
            </a:r>
            <a:r>
              <a:rPr lang="en-US" sz="1200" b="1" dirty="0"/>
              <a:t> boards</a:t>
            </a:r>
          </a:p>
          <a:p>
            <a:pPr lvl="1">
              <a:spcBef>
                <a:spcPts val="0"/>
              </a:spcBef>
            </a:pPr>
            <a:r>
              <a:rPr lang="en-US" sz="1200" b="1" dirty="0"/>
              <a:t>Teensy, </a:t>
            </a:r>
            <a:r>
              <a:rPr lang="en-US" sz="1200" b="1" dirty="0" err="1"/>
              <a:t>RedBearLab</a:t>
            </a:r>
            <a:r>
              <a:rPr lang="en-US" sz="1200" b="1" dirty="0"/>
              <a:t> boards, Intel Edison and Galileo</a:t>
            </a:r>
          </a:p>
          <a:p>
            <a:pPr lvl="1">
              <a:spcBef>
                <a:spcPts val="0"/>
              </a:spcBef>
            </a:pPr>
            <a:r>
              <a:rPr lang="en-US" sz="1200" b="1" dirty="0" err="1"/>
              <a:t>PlatformIO</a:t>
            </a:r>
            <a:r>
              <a:rPr lang="en-US" sz="1200" b="1" dirty="0"/>
              <a:t>, Particle and </a:t>
            </a:r>
            <a:r>
              <a:rPr lang="en-US" sz="1200" b="1" dirty="0" err="1"/>
              <a:t>Energia</a:t>
            </a:r>
            <a:endParaRPr lang="en-US" sz="1200" b="1" dirty="0" smtClean="0"/>
          </a:p>
        </p:txBody>
      </p:sp>
      <p:sp>
        <p:nvSpPr>
          <p:cNvPr id="5" name="Content Placeholder 2"/>
          <p:cNvSpPr txBox="1">
            <a:spLocks/>
          </p:cNvSpPr>
          <p:nvPr/>
        </p:nvSpPr>
        <p:spPr>
          <a:xfrm>
            <a:off x="300488" y="6515100"/>
            <a:ext cx="8538712" cy="3429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1200"/>
              </a:spcBef>
              <a:buNone/>
            </a:pPr>
            <a:r>
              <a:rPr lang="en-US" sz="1200" b="1" dirty="0" smtClean="0">
                <a:solidFill>
                  <a:srgbClr val="00FFFF"/>
                </a:solidFill>
              </a:rPr>
              <a:t>Source: </a:t>
            </a:r>
            <a:r>
              <a:rPr lang="en-US" sz="1200" b="1" dirty="0">
                <a:solidFill>
                  <a:srgbClr val="00FFFF"/>
                </a:solidFill>
              </a:rPr>
              <a:t>https://randomnerdtutorials.com/decoding-and-encoding-json-with-arduino-or-esp8266/</a:t>
            </a:r>
            <a:endParaRPr lang="en-US" sz="1200" b="1" dirty="0" smtClean="0">
              <a:solidFill>
                <a:srgbClr val="00FFFF"/>
              </a:solidFill>
            </a:endParaRPr>
          </a:p>
        </p:txBody>
      </p:sp>
    </p:spTree>
    <p:extLst>
      <p:ext uri="{BB962C8B-B14F-4D97-AF65-F5344CB8AC3E}">
        <p14:creationId xmlns:p14="http://schemas.microsoft.com/office/powerpoint/2010/main" val="14402948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442762" cy="792162"/>
          </a:xfrm>
        </p:spPr>
        <p:txBody>
          <a:bodyPr/>
          <a:lstStyle/>
          <a:p>
            <a:r>
              <a:rPr lang="en-US" sz="3200" dirty="0" smtClean="0"/>
              <a:t>The REST </a:t>
            </a:r>
            <a:r>
              <a:rPr lang="en-US" sz="3200" dirty="0" smtClean="0"/>
              <a:t>API (Review)</a:t>
            </a:r>
            <a:endParaRPr lang="en-US" sz="3200" dirty="0">
              <a:solidFill>
                <a:srgbClr val="00FFFF"/>
              </a:solidFill>
            </a:endParaRPr>
          </a:p>
        </p:txBody>
      </p:sp>
      <p:sp>
        <p:nvSpPr>
          <p:cNvPr id="6" name="Content Placeholder 2"/>
          <p:cNvSpPr txBox="1">
            <a:spLocks/>
          </p:cNvSpPr>
          <p:nvPr/>
        </p:nvSpPr>
        <p:spPr>
          <a:xfrm>
            <a:off x="228600" y="762000"/>
            <a:ext cx="8610600" cy="6019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2000" b="1" dirty="0"/>
              <a:t>REST stands for Representational State Transfer. REST defines a set of functions like GET, PUT, DELETE, etc. that clients can use to access server data. Clients and servers exchange data using HTTP</a:t>
            </a:r>
            <a:r>
              <a:rPr lang="en-US" sz="2000" b="1" dirty="0" smtClean="0"/>
              <a:t>.</a:t>
            </a:r>
            <a:endParaRPr lang="en-US" sz="2000" b="1" dirty="0"/>
          </a:p>
          <a:p>
            <a:pPr>
              <a:spcBef>
                <a:spcPts val="1200"/>
              </a:spcBef>
            </a:pPr>
            <a:r>
              <a:rPr lang="en-US" sz="2000" b="1" dirty="0"/>
              <a:t>The main feature of REST API is statelessness. Statelessness means that servers do not save client data between requests. Client requests to the server are similar to URLs you type in your browser to visit a website. The response from the server is plain data, without the typical graphical rendering of a web page</a:t>
            </a:r>
            <a:r>
              <a:rPr lang="en-US" sz="2000" b="1" dirty="0" smtClean="0"/>
              <a:t>.</a:t>
            </a:r>
          </a:p>
          <a:p>
            <a:pPr>
              <a:spcBef>
                <a:spcPts val="1200"/>
              </a:spcBef>
            </a:pPr>
            <a:r>
              <a:rPr lang="en-US" sz="2000" b="1" dirty="0"/>
              <a:t>A Web API or Web Service API is an application processing interface between a web server and web browser. All web services are APIs but not all APIs are web services. REST API is a special type of Web API that uses the standard architectural style explained above</a:t>
            </a:r>
            <a:r>
              <a:rPr lang="en-US" sz="2000" b="1" dirty="0" smtClean="0"/>
              <a:t>.</a:t>
            </a:r>
            <a:endParaRPr lang="en-US" sz="2000" b="1" dirty="0"/>
          </a:p>
          <a:p>
            <a:pPr>
              <a:spcBef>
                <a:spcPts val="1200"/>
              </a:spcBef>
            </a:pPr>
            <a:r>
              <a:rPr lang="en-US" sz="2000" b="1" dirty="0"/>
              <a:t>The different terms around APIs, like Java API or service APIs, exist because historically, APIs were created before the world wide web. Modern web APIs are REST APIs and the terms can be used interchangeably.</a:t>
            </a:r>
            <a:endParaRPr lang="en-US" sz="2000" b="1" dirty="0" smtClean="0"/>
          </a:p>
        </p:txBody>
      </p:sp>
    </p:spTree>
    <p:extLst>
      <p:ext uri="{BB962C8B-B14F-4D97-AF65-F5344CB8AC3E}">
        <p14:creationId xmlns:p14="http://schemas.microsoft.com/office/powerpoint/2010/main" val="30048263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442762" cy="792162"/>
          </a:xfrm>
        </p:spPr>
        <p:txBody>
          <a:bodyPr/>
          <a:lstStyle/>
          <a:p>
            <a:r>
              <a:rPr lang="en-US" sz="3200" dirty="0" smtClean="0"/>
              <a:t>Arduino REST API</a:t>
            </a:r>
            <a:endParaRPr lang="en-US" sz="3200" dirty="0">
              <a:solidFill>
                <a:srgbClr val="00FFFF"/>
              </a:solidFill>
            </a:endParaRPr>
          </a:p>
        </p:txBody>
      </p:sp>
      <p:sp>
        <p:nvSpPr>
          <p:cNvPr id="6" name="Content Placeholder 2"/>
          <p:cNvSpPr txBox="1">
            <a:spLocks/>
          </p:cNvSpPr>
          <p:nvPr/>
        </p:nvSpPr>
        <p:spPr>
          <a:xfrm>
            <a:off x="228600" y="762000"/>
            <a:ext cx="8610600" cy="6019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1800" b="1" dirty="0"/>
              <a:t>Arduino Rest API is a mechanism to exchange data between Arduino and other external systems. Using Arduino Rest API framework it is possible to control Arduino remotely. </a:t>
            </a:r>
            <a:endParaRPr lang="en-US" sz="1800" b="1" dirty="0" smtClean="0"/>
          </a:p>
          <a:p>
            <a:pPr>
              <a:spcBef>
                <a:spcPts val="1200"/>
              </a:spcBef>
            </a:pPr>
            <a:r>
              <a:rPr lang="en-US" sz="1800" b="1" dirty="0"/>
              <a:t>Generally speaking, this kind of mechanism is useful when an external application (client) sends a request to Arduino and it replies with some data. </a:t>
            </a:r>
            <a:endParaRPr lang="en-US" sz="1800" b="1" dirty="0" smtClean="0"/>
          </a:p>
          <a:p>
            <a:pPr>
              <a:spcBef>
                <a:spcPts val="1200"/>
              </a:spcBef>
            </a:pPr>
            <a:r>
              <a:rPr lang="en-US" sz="1800" b="1" dirty="0"/>
              <a:t>Arduino Rest API works over HTTP protocol so this kind of requests are synchronous. </a:t>
            </a:r>
            <a:endParaRPr lang="en-US" sz="1800" b="1" dirty="0" smtClean="0"/>
          </a:p>
          <a:p>
            <a:pPr>
              <a:spcBef>
                <a:spcPts val="1200"/>
              </a:spcBef>
            </a:pPr>
            <a:r>
              <a:rPr lang="en-US" sz="1800" b="1" dirty="0" smtClean="0"/>
              <a:t>In </a:t>
            </a:r>
            <a:r>
              <a:rPr lang="en-US" sz="1800" b="1" dirty="0" err="1"/>
              <a:t>IoT</a:t>
            </a:r>
            <a:r>
              <a:rPr lang="en-US" sz="1800" b="1" dirty="0"/>
              <a:t> applications, there are other protocols that can be used like MQTT</a:t>
            </a:r>
            <a:r>
              <a:rPr lang="en-US" sz="1800" b="1" dirty="0" smtClean="0"/>
              <a:t>.</a:t>
            </a:r>
          </a:p>
          <a:p>
            <a:pPr>
              <a:spcBef>
                <a:spcPts val="1200"/>
              </a:spcBef>
            </a:pPr>
            <a:r>
              <a:rPr lang="en-US" sz="1800" b="1" dirty="0"/>
              <a:t>Arduino API over HTTP plays an important role in a client-server scenario where Arduino acts as a server. MQTT, for example, uses a different pattern like publish-subscriber.</a:t>
            </a:r>
            <a:endParaRPr lang="en-US" sz="1800" b="1" dirty="0"/>
          </a:p>
        </p:txBody>
      </p:sp>
    </p:spTree>
    <p:extLst>
      <p:ext uri="{BB962C8B-B14F-4D97-AF65-F5344CB8AC3E}">
        <p14:creationId xmlns:p14="http://schemas.microsoft.com/office/powerpoint/2010/main" val="28997660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442762" cy="792162"/>
          </a:xfrm>
        </p:spPr>
        <p:txBody>
          <a:bodyPr/>
          <a:lstStyle/>
          <a:p>
            <a:r>
              <a:rPr lang="en-US" sz="3200" dirty="0" smtClean="0"/>
              <a:t>Arduino REST API (cont.)</a:t>
            </a:r>
            <a:endParaRPr lang="en-US" sz="3200" dirty="0">
              <a:solidFill>
                <a:srgbClr val="00FFFF"/>
              </a:solidFill>
            </a:endParaRPr>
          </a:p>
        </p:txBody>
      </p:sp>
      <p:sp>
        <p:nvSpPr>
          <p:cNvPr id="6" name="Content Placeholder 2"/>
          <p:cNvSpPr txBox="1">
            <a:spLocks/>
          </p:cNvSpPr>
          <p:nvPr/>
        </p:nvSpPr>
        <p:spPr>
          <a:xfrm>
            <a:off x="228600" y="762000"/>
            <a:ext cx="8610600" cy="6019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1800" b="1" dirty="0"/>
              <a:t>To implement a Rest API framework there is an interesting library called </a:t>
            </a:r>
            <a:r>
              <a:rPr lang="en-US" sz="1800" b="1" dirty="0" err="1"/>
              <a:t>aRest</a:t>
            </a:r>
            <a:r>
              <a:rPr lang="en-US" sz="1800" b="1" dirty="0"/>
              <a:t>. This library is a framework that supports Restful services and provides several interesting features. This library supports different dev boards like Arduino, Raspberry, ES8266. </a:t>
            </a:r>
            <a:endParaRPr lang="en-US" sz="1800" b="1" dirty="0" smtClean="0"/>
          </a:p>
          <a:p>
            <a:pPr>
              <a:spcBef>
                <a:spcPts val="1200"/>
              </a:spcBef>
            </a:pPr>
            <a:r>
              <a:rPr lang="en-US" sz="1800" b="1" dirty="0"/>
              <a:t>This library is simple to use and can be downloaded directly from the Arduino library through Arduino IDE</a:t>
            </a:r>
            <a:r>
              <a:rPr lang="en-US" sz="1800" b="1" dirty="0" smtClean="0"/>
              <a:t>.</a:t>
            </a:r>
          </a:p>
          <a:p>
            <a:pPr>
              <a:spcBef>
                <a:spcPts val="1200"/>
              </a:spcBef>
            </a:pPr>
            <a:r>
              <a:rPr lang="en-US" sz="1800" b="1" dirty="0"/>
              <a:t>Using this library we can implement the API because of </a:t>
            </a:r>
            <a:r>
              <a:rPr lang="en-US" sz="1800" b="1" dirty="0" err="1"/>
              <a:t>aRest</a:t>
            </a:r>
            <a:r>
              <a:rPr lang="en-US" sz="1800" b="1" dirty="0"/>
              <a:t> support</a:t>
            </a:r>
            <a:r>
              <a:rPr lang="en-US" sz="1800" b="1" dirty="0" smtClean="0"/>
              <a:t>:</a:t>
            </a:r>
            <a:endParaRPr lang="en-US" sz="1800" b="1" dirty="0"/>
          </a:p>
          <a:p>
            <a:pPr lvl="1">
              <a:spcBef>
                <a:spcPts val="0"/>
              </a:spcBef>
            </a:pPr>
            <a:r>
              <a:rPr lang="en-US" sz="1400" b="1" dirty="0"/>
              <a:t>reading pin values in rest style</a:t>
            </a:r>
          </a:p>
          <a:p>
            <a:pPr lvl="1">
              <a:spcBef>
                <a:spcPts val="0"/>
              </a:spcBef>
            </a:pPr>
            <a:r>
              <a:rPr lang="en-US" sz="1400" b="1" dirty="0"/>
              <a:t>writing pin values in rest style</a:t>
            </a:r>
          </a:p>
          <a:p>
            <a:pPr lvl="1">
              <a:spcBef>
                <a:spcPts val="0"/>
              </a:spcBef>
            </a:pPr>
            <a:r>
              <a:rPr lang="en-US" sz="1400" b="1" dirty="0"/>
              <a:t>Remote sketch function </a:t>
            </a:r>
            <a:r>
              <a:rPr lang="en-US" sz="1400" b="1" dirty="0" smtClean="0"/>
              <a:t>call</a:t>
            </a:r>
          </a:p>
          <a:p>
            <a:pPr>
              <a:spcBef>
                <a:spcPts val="1200"/>
              </a:spcBef>
            </a:pPr>
            <a:r>
              <a:rPr lang="en-US" sz="1800" b="1" dirty="0"/>
              <a:t>For example, an external application or system can read the Arduino pin value using a simple HTTP request. Moreover, the same app or system can set the pin value using an HTTP Rest request. This is useful when we have an app that runs on a smartphone that wants to interact with Arduino board. This interaction takes place exploiting Arduino Rest API.</a:t>
            </a:r>
          </a:p>
          <a:p>
            <a:pPr>
              <a:spcBef>
                <a:spcPts val="1200"/>
              </a:spcBef>
            </a:pPr>
            <a:r>
              <a:rPr lang="en-US" sz="1800" b="1" dirty="0"/>
              <a:t>One interesting aspect of </a:t>
            </a:r>
            <a:r>
              <a:rPr lang="en-US" sz="1800" b="1" dirty="0" err="1"/>
              <a:t>aRest</a:t>
            </a:r>
            <a:r>
              <a:rPr lang="en-US" sz="1800" b="1" dirty="0"/>
              <a:t> library is the capability to expose the Arduino sketch function in a Rest style. These sketch functions are called directly using a Rest HTTP request. Let us see how to use HTTP API in practice with Arduino.</a:t>
            </a:r>
            <a:endParaRPr lang="en-US" sz="1800" b="1" dirty="0"/>
          </a:p>
        </p:txBody>
      </p:sp>
    </p:spTree>
    <p:extLst>
      <p:ext uri="{BB962C8B-B14F-4D97-AF65-F5344CB8AC3E}">
        <p14:creationId xmlns:p14="http://schemas.microsoft.com/office/powerpoint/2010/main" val="29772828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Formal End of Lesson 9</a:t>
            </a:r>
            <a:endParaRPr lang="en-US" sz="3200" dirty="0"/>
          </a:p>
        </p:txBody>
      </p:sp>
      <p:sp>
        <p:nvSpPr>
          <p:cNvPr id="3" name="Content Placeholder 2"/>
          <p:cNvSpPr>
            <a:spLocks noGrp="1"/>
          </p:cNvSpPr>
          <p:nvPr>
            <p:ph idx="1"/>
          </p:nvPr>
        </p:nvSpPr>
        <p:spPr>
          <a:xfrm>
            <a:off x="457200" y="1524000"/>
            <a:ext cx="8229600" cy="5105400"/>
          </a:xfrm>
        </p:spPr>
        <p:txBody>
          <a:bodyPr>
            <a:normAutofit/>
          </a:bodyPr>
          <a:lstStyle/>
          <a:p>
            <a:pPr marL="0" indent="0">
              <a:buNone/>
            </a:pPr>
            <a:r>
              <a:rPr lang="en-US" b="1" dirty="0" smtClean="0">
                <a:solidFill>
                  <a:srgbClr val="FFFF00"/>
                </a:solidFill>
              </a:rPr>
              <a:t>HOMEWORK</a:t>
            </a:r>
          </a:p>
          <a:p>
            <a:r>
              <a:rPr lang="en-US" sz="2800" b="1" dirty="0" smtClean="0">
                <a:solidFill>
                  <a:srgbClr val="FFFF00"/>
                </a:solidFill>
              </a:rPr>
              <a:t>No Homework This Week</a:t>
            </a:r>
            <a:endParaRPr lang="en-US" sz="2800" b="1" dirty="0" smtClean="0">
              <a:solidFill>
                <a:srgbClr val="00FFFF"/>
              </a:solidFill>
            </a:endParaRPr>
          </a:p>
          <a:p>
            <a:pPr marL="0" indent="0">
              <a:buNone/>
            </a:pPr>
            <a:endParaRPr lang="en-US" b="1" dirty="0"/>
          </a:p>
          <a:p>
            <a:pPr marL="0" indent="0">
              <a:buNone/>
            </a:pPr>
            <a:r>
              <a:rPr lang="en-US" b="1" dirty="0" smtClean="0"/>
              <a:t>In next week’s exciting episode</a:t>
            </a:r>
          </a:p>
          <a:p>
            <a:pPr lvl="0"/>
            <a:r>
              <a:rPr lang="en-US" sz="2400" dirty="0"/>
              <a:t>Scraping information from an Internet web page</a:t>
            </a:r>
          </a:p>
          <a:p>
            <a:pPr lvl="0"/>
            <a:r>
              <a:rPr lang="en-US" sz="2400" dirty="0"/>
              <a:t>Obtaining weather information from the Internet</a:t>
            </a:r>
          </a:p>
          <a:p>
            <a:pPr lvl="0"/>
            <a:r>
              <a:rPr lang="en-US" sz="2400" dirty="0"/>
              <a:t>Class Exercise: Getting and displaying weather </a:t>
            </a:r>
            <a:r>
              <a:rPr lang="en-US" sz="2400" dirty="0" smtClean="0"/>
              <a:t>information</a:t>
            </a:r>
            <a:endParaRPr lang="en-US" sz="2400" dirty="0"/>
          </a:p>
        </p:txBody>
      </p:sp>
    </p:spTree>
    <p:extLst>
      <p:ext uri="{BB962C8B-B14F-4D97-AF65-F5344CB8AC3E}">
        <p14:creationId xmlns:p14="http://schemas.microsoft.com/office/powerpoint/2010/main" val="27991719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63562"/>
          </a:xfrm>
        </p:spPr>
        <p:txBody>
          <a:bodyPr/>
          <a:lstStyle/>
          <a:p>
            <a:r>
              <a:rPr lang="en-US" sz="2800" dirty="0" smtClean="0"/>
              <a:t>Our Microcontroller: The </a:t>
            </a:r>
            <a:r>
              <a:rPr lang="en-US" sz="2800" dirty="0" err="1" smtClean="0"/>
              <a:t>WeMos</a:t>
            </a:r>
            <a:r>
              <a:rPr lang="en-US" sz="2800" dirty="0" smtClean="0"/>
              <a:t> D1 Mini</a:t>
            </a:r>
            <a:endParaRPr lang="en-US" sz="2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5800"/>
            <a:ext cx="9144000" cy="4894046"/>
          </a:xfrm>
          <a:prstGeom prst="rect">
            <a:avLst/>
          </a:prstGeom>
        </p:spPr>
      </p:pic>
      <p:sp>
        <p:nvSpPr>
          <p:cNvPr id="7" name="Content Placeholder 2"/>
          <p:cNvSpPr>
            <a:spLocks noGrp="1"/>
          </p:cNvSpPr>
          <p:nvPr>
            <p:ph idx="1"/>
          </p:nvPr>
        </p:nvSpPr>
        <p:spPr>
          <a:xfrm>
            <a:off x="0" y="4483208"/>
            <a:ext cx="9144000" cy="1981200"/>
          </a:xfrm>
          <a:solidFill>
            <a:schemeClr val="bg1"/>
          </a:solidFill>
        </p:spPr>
        <p:txBody>
          <a:bodyPr anchor="ctr">
            <a:noAutofit/>
          </a:bodyPr>
          <a:lstStyle/>
          <a:p>
            <a:endParaRPr lang="en-US" sz="1200" dirty="0" smtClean="0">
              <a:solidFill>
                <a:schemeClr val="tx1"/>
              </a:solidFill>
            </a:endParaRPr>
          </a:p>
          <a:p>
            <a:pPr marL="0" indent="0">
              <a:buNone/>
            </a:pPr>
            <a:r>
              <a:rPr lang="en-US" sz="1200" b="1" dirty="0" err="1" smtClean="0">
                <a:solidFill>
                  <a:schemeClr val="tx1"/>
                </a:solidFill>
              </a:rPr>
              <a:t>Hilights</a:t>
            </a:r>
            <a:endParaRPr lang="en-US" sz="1200" b="1" dirty="0" smtClean="0">
              <a:solidFill>
                <a:schemeClr val="tx1"/>
              </a:solidFill>
            </a:endParaRPr>
          </a:p>
          <a:p>
            <a:r>
              <a:rPr lang="en-US" sz="1200" b="1" dirty="0" smtClean="0">
                <a:solidFill>
                  <a:schemeClr val="tx1"/>
                </a:solidFill>
              </a:rPr>
              <a:t>11 </a:t>
            </a:r>
            <a:r>
              <a:rPr lang="en-US" sz="1200" b="1" dirty="0">
                <a:solidFill>
                  <a:schemeClr val="tx1"/>
                </a:solidFill>
              </a:rPr>
              <a:t>digital </a:t>
            </a:r>
            <a:r>
              <a:rPr lang="en-US" sz="1200" b="1" dirty="0" smtClean="0">
                <a:solidFill>
                  <a:schemeClr val="tx1"/>
                </a:solidFill>
              </a:rPr>
              <a:t>IO: all are interrupt and </a:t>
            </a:r>
            <a:r>
              <a:rPr lang="en-US" sz="1200" b="1" dirty="0" err="1" smtClean="0">
                <a:solidFill>
                  <a:schemeClr val="tx1"/>
                </a:solidFill>
              </a:rPr>
              <a:t>pwm</a:t>
            </a:r>
            <a:r>
              <a:rPr lang="en-US" sz="1200" b="1" dirty="0" smtClean="0">
                <a:solidFill>
                  <a:schemeClr val="tx1"/>
                </a:solidFill>
              </a:rPr>
              <a:t> capable (except D0/GPIO16)</a:t>
            </a:r>
            <a:endParaRPr lang="en-US" sz="1200" b="1" dirty="0">
              <a:solidFill>
                <a:schemeClr val="tx1"/>
              </a:solidFill>
            </a:endParaRPr>
          </a:p>
          <a:p>
            <a:r>
              <a:rPr lang="en-US" sz="1200" b="1" dirty="0">
                <a:solidFill>
                  <a:schemeClr val="tx1"/>
                </a:solidFill>
              </a:rPr>
              <a:t>1 analog </a:t>
            </a:r>
            <a:r>
              <a:rPr lang="en-US" sz="1200" b="1" dirty="0" smtClean="0">
                <a:solidFill>
                  <a:schemeClr val="tx1"/>
                </a:solidFill>
              </a:rPr>
              <a:t>input (</a:t>
            </a:r>
            <a:r>
              <a:rPr lang="en-US" sz="1200" b="1" dirty="0">
                <a:solidFill>
                  <a:schemeClr val="tx1"/>
                </a:solidFill>
              </a:rPr>
              <a:t>3.2V max input</a:t>
            </a:r>
            <a:r>
              <a:rPr lang="en-US" sz="1200" b="1" dirty="0" smtClean="0">
                <a:solidFill>
                  <a:schemeClr val="tx1"/>
                </a:solidFill>
              </a:rPr>
              <a:t>): A0/ADC0</a:t>
            </a:r>
            <a:endParaRPr lang="en-US" sz="1200" b="1" dirty="0">
              <a:solidFill>
                <a:schemeClr val="tx1"/>
              </a:solidFill>
            </a:endParaRPr>
          </a:p>
          <a:p>
            <a:r>
              <a:rPr lang="en-US" sz="1200" b="1" dirty="0" smtClean="0">
                <a:solidFill>
                  <a:schemeClr val="tx1"/>
                </a:solidFill>
              </a:rPr>
              <a:t>Micro USB </a:t>
            </a:r>
            <a:r>
              <a:rPr lang="en-US" sz="1200" b="1" u="sng" dirty="0" smtClean="0">
                <a:solidFill>
                  <a:schemeClr val="tx1"/>
                </a:solidFill>
              </a:rPr>
              <a:t>or</a:t>
            </a:r>
            <a:r>
              <a:rPr lang="en-US" sz="1200" b="1" dirty="0" smtClean="0">
                <a:solidFill>
                  <a:schemeClr val="tx1"/>
                </a:solidFill>
              </a:rPr>
              <a:t> Type-C </a:t>
            </a:r>
            <a:r>
              <a:rPr lang="en-US" sz="1200" b="1" dirty="0">
                <a:solidFill>
                  <a:schemeClr val="tx1"/>
                </a:solidFill>
              </a:rPr>
              <a:t>USB </a:t>
            </a:r>
            <a:r>
              <a:rPr lang="en-US" sz="1200" b="1" dirty="0" smtClean="0">
                <a:solidFill>
                  <a:schemeClr val="tx1"/>
                </a:solidFill>
              </a:rPr>
              <a:t>Port (clones usually have micro USB)</a:t>
            </a:r>
            <a:endParaRPr lang="en-US" sz="1200" b="1" dirty="0">
              <a:solidFill>
                <a:schemeClr val="tx1"/>
              </a:solidFill>
            </a:endParaRPr>
          </a:p>
          <a:p>
            <a:r>
              <a:rPr lang="en-US" sz="1200" b="1" dirty="0" smtClean="0">
                <a:solidFill>
                  <a:schemeClr val="tx1"/>
                </a:solidFill>
              </a:rPr>
              <a:t>Two SPI interfaces (one is used for on-board flash memory), one I2C interface, two serial ports</a:t>
            </a:r>
          </a:p>
          <a:p>
            <a:r>
              <a:rPr lang="en-US" sz="1200" b="1" dirty="0" smtClean="0">
                <a:solidFill>
                  <a:schemeClr val="tx1"/>
                </a:solidFill>
              </a:rPr>
              <a:t>Built-in </a:t>
            </a:r>
            <a:r>
              <a:rPr lang="en-US" sz="1200" b="1" dirty="0" err="1" smtClean="0">
                <a:solidFill>
                  <a:schemeClr val="tx1"/>
                </a:solidFill>
              </a:rPr>
              <a:t>WiFi</a:t>
            </a:r>
            <a:r>
              <a:rPr lang="en-US" sz="1200" b="1" dirty="0" smtClean="0">
                <a:solidFill>
                  <a:schemeClr val="tx1"/>
                </a:solidFill>
              </a:rPr>
              <a:t> (client or standalone access point modes) and Bluetooth</a:t>
            </a:r>
            <a:endParaRPr lang="en-US" sz="1200" b="1" dirty="0">
              <a:solidFill>
                <a:schemeClr val="tx1"/>
              </a:solidFill>
            </a:endParaRPr>
          </a:p>
          <a:p>
            <a:r>
              <a:rPr lang="en-US" sz="1200" b="1" dirty="0">
                <a:solidFill>
                  <a:schemeClr val="tx1"/>
                </a:solidFill>
              </a:rPr>
              <a:t>Compatible with </a:t>
            </a:r>
            <a:r>
              <a:rPr lang="en-US" sz="1200" b="1" dirty="0" err="1">
                <a:solidFill>
                  <a:schemeClr val="tx1"/>
                </a:solidFill>
              </a:rPr>
              <a:t>MicroPython</a:t>
            </a:r>
            <a:r>
              <a:rPr lang="en-US" sz="1200" b="1" dirty="0">
                <a:solidFill>
                  <a:schemeClr val="tx1"/>
                </a:solidFill>
              </a:rPr>
              <a:t>, Arduino, </a:t>
            </a:r>
            <a:r>
              <a:rPr lang="en-US" sz="1200" b="1" dirty="0" err="1" smtClean="0">
                <a:solidFill>
                  <a:schemeClr val="tx1"/>
                </a:solidFill>
              </a:rPr>
              <a:t>NodeMCU</a:t>
            </a:r>
            <a:endParaRPr lang="en-US" sz="1200" b="1" dirty="0" smtClean="0">
              <a:solidFill>
                <a:schemeClr val="tx1"/>
              </a:solidFill>
            </a:endParaRPr>
          </a:p>
          <a:p>
            <a:r>
              <a:rPr lang="en-US" sz="1200" b="1" dirty="0" smtClean="0">
                <a:solidFill>
                  <a:schemeClr val="tx1"/>
                </a:solidFill>
              </a:rPr>
              <a:t>Uses the CH340 USB-to-serial driver (installation usually needed on Windows)</a:t>
            </a:r>
          </a:p>
          <a:p>
            <a:r>
              <a:rPr lang="en-US" sz="1200" b="1" dirty="0" smtClean="0">
                <a:solidFill>
                  <a:schemeClr val="tx1"/>
                </a:solidFill>
              </a:rPr>
              <a:t>Extremely low cost (</a:t>
            </a:r>
            <a:r>
              <a:rPr lang="en-US" sz="1200" b="1" dirty="0" err="1" smtClean="0">
                <a:solidFill>
                  <a:schemeClr val="tx1"/>
                </a:solidFill>
              </a:rPr>
              <a:t>approx</a:t>
            </a:r>
            <a:r>
              <a:rPr lang="en-US" sz="1200" b="1" dirty="0" smtClean="0">
                <a:solidFill>
                  <a:schemeClr val="tx1"/>
                </a:solidFill>
              </a:rPr>
              <a:t> $3.00 US on Amazon; one of the two least expensive components in your kits)</a:t>
            </a:r>
          </a:p>
          <a:p>
            <a:endParaRPr lang="en-US" sz="1200" dirty="0" smtClean="0">
              <a:solidFill>
                <a:schemeClr val="tx1"/>
              </a:solidFill>
            </a:endParaRPr>
          </a:p>
          <a:p>
            <a:endParaRPr lang="en-US" sz="1200" dirty="0" smtClean="0">
              <a:solidFill>
                <a:schemeClr val="tx1"/>
              </a:solidFill>
              <a:latin typeface="Arial Unicode MS"/>
              <a:ea typeface="Arial Unicode MS"/>
              <a:cs typeface="Arial Unicode MS"/>
              <a:sym typeface="Wingdings"/>
            </a:endParaRPr>
          </a:p>
        </p:txBody>
      </p:sp>
    </p:spTree>
    <p:extLst>
      <p:ext uri="{BB962C8B-B14F-4D97-AF65-F5344CB8AC3E}">
        <p14:creationId xmlns:p14="http://schemas.microsoft.com/office/powerpoint/2010/main" val="25261088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610600" cy="487362"/>
          </a:xfrm>
        </p:spPr>
        <p:txBody>
          <a:bodyPr/>
          <a:lstStyle/>
          <a:p>
            <a:r>
              <a:rPr lang="en-US" sz="3200" dirty="0" smtClean="0"/>
              <a:t>SEICHE LED Display Architecture</a:t>
            </a:r>
            <a:endParaRPr lang="en-US" sz="3200" dirty="0"/>
          </a:p>
        </p:txBody>
      </p:sp>
      <p:sp>
        <p:nvSpPr>
          <p:cNvPr id="4" name="Content Placeholder 2"/>
          <p:cNvSpPr txBox="1">
            <a:spLocks/>
          </p:cNvSpPr>
          <p:nvPr/>
        </p:nvSpPr>
        <p:spPr>
          <a:xfrm>
            <a:off x="457200" y="5105400"/>
            <a:ext cx="8229600" cy="1524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a:spcBef>
                <a:spcPts val="0"/>
              </a:spcBef>
            </a:pPr>
            <a:r>
              <a:rPr lang="en-US" sz="1800" dirty="0" smtClean="0"/>
              <a:t>Red MAX7219 8x32 LED matrix display (SPI)</a:t>
            </a:r>
          </a:p>
          <a:p>
            <a:pPr marL="0">
              <a:spcBef>
                <a:spcPts val="0"/>
              </a:spcBef>
            </a:pPr>
            <a:r>
              <a:rPr lang="en-US" sz="1800" dirty="0" smtClean="0"/>
              <a:t>ZS-042 real-time clock module (I2C)</a:t>
            </a:r>
          </a:p>
          <a:p>
            <a:pPr marL="0">
              <a:spcBef>
                <a:spcPts val="0"/>
              </a:spcBef>
            </a:pPr>
            <a:r>
              <a:rPr lang="en-US" sz="1800" dirty="0" smtClean="0"/>
              <a:t>BMP280 Temperature and Pressure Sensor (I2C)</a:t>
            </a:r>
          </a:p>
          <a:p>
            <a:pPr marL="0">
              <a:spcBef>
                <a:spcPts val="0"/>
              </a:spcBef>
            </a:pPr>
            <a:r>
              <a:rPr lang="en-US" sz="1800" dirty="0" smtClean="0"/>
              <a:t>Piezoelectric speaker (PWM)</a:t>
            </a:r>
          </a:p>
          <a:p>
            <a:pPr marL="0">
              <a:spcBef>
                <a:spcPts val="0"/>
              </a:spcBef>
            </a:pPr>
            <a:r>
              <a:rPr lang="en-US" sz="1800" dirty="0" smtClean="0"/>
              <a:t>10K</a:t>
            </a:r>
            <a:r>
              <a:rPr lang="el-GR" sz="1800" dirty="0" smtClean="0">
                <a:latin typeface="Arial Unicode MS"/>
                <a:ea typeface="Arial Unicode MS"/>
                <a:cs typeface="Arial Unicode MS"/>
              </a:rPr>
              <a:t>Ω</a:t>
            </a:r>
            <a:r>
              <a:rPr lang="en-US" sz="1800" dirty="0" smtClean="0"/>
              <a:t> Potentiometer (Analog-to-Digital Converter)</a:t>
            </a:r>
          </a:p>
          <a:p>
            <a:pPr marL="0">
              <a:spcBef>
                <a:spcPts val="0"/>
              </a:spcBef>
            </a:pPr>
            <a:r>
              <a:rPr lang="en-US" sz="1800" dirty="0" smtClean="0"/>
              <a:t>Button (Pullup and interrupt)</a:t>
            </a:r>
          </a:p>
          <a:p>
            <a:pPr marL="0">
              <a:spcBef>
                <a:spcPts val="0"/>
              </a:spcBef>
            </a:pPr>
            <a:endParaRPr lang="en-US" sz="24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14400"/>
            <a:ext cx="8267700" cy="3952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55735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11162"/>
          </a:xfrm>
        </p:spPr>
        <p:txBody>
          <a:bodyPr/>
          <a:lstStyle/>
          <a:p>
            <a:r>
              <a:rPr lang="en-US" b="1" dirty="0" err="1">
                <a:latin typeface="Consolas" panose="020B0609020204030204" pitchFamily="49" charset="0"/>
                <a:cs typeface="Consolas" panose="020B0609020204030204" pitchFamily="49" charset="0"/>
              </a:rPr>
              <a:t>s</a:t>
            </a:r>
            <a:r>
              <a:rPr lang="en-US" b="1" dirty="0" err="1" smtClean="0">
                <a:latin typeface="Consolas" panose="020B0609020204030204" pitchFamily="49" charset="0"/>
                <a:cs typeface="Consolas" panose="020B0609020204030204" pitchFamily="49" charset="0"/>
              </a:rPr>
              <a:t>printf</a:t>
            </a:r>
            <a:r>
              <a:rPr lang="en-US" b="1" dirty="0" smtClean="0">
                <a:latin typeface="Consolas" panose="020B0609020204030204" pitchFamily="49" charset="0"/>
                <a:cs typeface="Consolas" panose="020B0609020204030204" pitchFamily="49" charset="0"/>
              </a:rPr>
              <a:t>()</a:t>
            </a:r>
            <a:r>
              <a:rPr lang="en-US" dirty="0" smtClean="0"/>
              <a:t> Function Syntax</a:t>
            </a:r>
            <a:endParaRPr lang="en-US" dirty="0"/>
          </a:p>
        </p:txBody>
      </p:sp>
      <p:sp>
        <p:nvSpPr>
          <p:cNvPr id="3" name="Content Placeholder 2"/>
          <p:cNvSpPr>
            <a:spLocks noGrp="1"/>
          </p:cNvSpPr>
          <p:nvPr>
            <p:ph idx="1"/>
          </p:nvPr>
        </p:nvSpPr>
        <p:spPr>
          <a:xfrm>
            <a:off x="152400" y="533400"/>
            <a:ext cx="8686800" cy="6019800"/>
          </a:xfrm>
        </p:spPr>
        <p:txBody>
          <a:bodyPr>
            <a:noAutofit/>
          </a:bodyPr>
          <a:lstStyle/>
          <a:p>
            <a:r>
              <a:rPr lang="en-US" sz="2400" dirty="0" err="1">
                <a:latin typeface="Consolas" panose="020B0609020204030204" pitchFamily="49" charset="0"/>
                <a:cs typeface="Consolas" panose="020B0609020204030204" pitchFamily="49" charset="0"/>
              </a:rPr>
              <a:t>s</a:t>
            </a:r>
            <a:r>
              <a:rPr lang="en-US" sz="2400" dirty="0" err="1" smtClean="0">
                <a:latin typeface="Consolas" panose="020B0609020204030204" pitchFamily="49" charset="0"/>
                <a:cs typeface="Consolas" panose="020B0609020204030204" pitchFamily="49" charset="0"/>
              </a:rPr>
              <a:t>printf</a:t>
            </a:r>
            <a:r>
              <a:rPr lang="en-US" sz="2400" dirty="0" smtClean="0">
                <a:latin typeface="Consolas" panose="020B0609020204030204" pitchFamily="49" charset="0"/>
                <a:cs typeface="Consolas" panose="020B0609020204030204" pitchFamily="49" charset="0"/>
              </a:rPr>
              <a:t>()</a:t>
            </a:r>
            <a:r>
              <a:rPr lang="en-US" sz="2400" dirty="0" smtClean="0"/>
              <a:t>’s formal syntax is:</a:t>
            </a:r>
            <a:br>
              <a:rPr lang="en-US" sz="2400" dirty="0" smtClean="0"/>
            </a:br>
            <a:r>
              <a:rPr lang="en-US" sz="2400" b="1" dirty="0" err="1" smtClean="0">
                <a:solidFill>
                  <a:srgbClr val="FFFF00"/>
                </a:solidFill>
                <a:latin typeface="Consolas" panose="020B0609020204030204" pitchFamily="49" charset="0"/>
                <a:cs typeface="Consolas" panose="020B0609020204030204" pitchFamily="49" charset="0"/>
              </a:rPr>
              <a:t>sprintf</a:t>
            </a:r>
            <a:r>
              <a:rPr lang="en-US" sz="2400" b="1" dirty="0" smtClean="0">
                <a:solidFill>
                  <a:srgbClr val="FFFF00"/>
                </a:solidFill>
                <a:latin typeface="Consolas" panose="020B0609020204030204" pitchFamily="49" charset="0"/>
                <a:cs typeface="Consolas" panose="020B0609020204030204" pitchFamily="49" charset="0"/>
              </a:rPr>
              <a:t>(</a:t>
            </a:r>
            <a:r>
              <a:rPr lang="en-US" sz="2400" dirty="0" smtClean="0"/>
              <a:t>char *</a:t>
            </a:r>
            <a:r>
              <a:rPr lang="en-US" sz="2400" b="1" dirty="0" smtClean="0">
                <a:solidFill>
                  <a:srgbClr val="FFFF00"/>
                </a:solidFill>
                <a:latin typeface="Consolas" panose="020B0609020204030204" pitchFamily="49" charset="0"/>
                <a:cs typeface="Consolas" panose="020B0609020204030204" pitchFamily="49" charset="0"/>
              </a:rPr>
              <a:t>buffer</a:t>
            </a:r>
            <a:r>
              <a:rPr lang="en-US" sz="2400" dirty="0" smtClean="0"/>
              <a:t>, </a:t>
            </a:r>
            <a:r>
              <a:rPr lang="en-US" sz="2400" dirty="0" err="1" smtClean="0"/>
              <a:t>const</a:t>
            </a:r>
            <a:r>
              <a:rPr lang="en-US" sz="2400" dirty="0" smtClean="0"/>
              <a:t> char *</a:t>
            </a:r>
            <a:r>
              <a:rPr lang="en-US" sz="2400" b="1" dirty="0" smtClean="0">
                <a:solidFill>
                  <a:srgbClr val="FFFF00"/>
                </a:solidFill>
                <a:latin typeface="Consolas" panose="020B0609020204030204" pitchFamily="49" charset="0"/>
                <a:cs typeface="Consolas" panose="020B0609020204030204" pitchFamily="49" charset="0"/>
              </a:rPr>
              <a:t>format</a:t>
            </a:r>
            <a:r>
              <a:rPr lang="en-US" sz="2400" dirty="0" smtClean="0"/>
              <a:t>, </a:t>
            </a:r>
            <a:r>
              <a:rPr lang="en-US" sz="2400" i="1" dirty="0" smtClean="0">
                <a:solidFill>
                  <a:srgbClr val="FFFF00"/>
                </a:solidFill>
              </a:rPr>
              <a:t>variable list</a:t>
            </a:r>
            <a:r>
              <a:rPr lang="en-US" sz="2400" b="1" dirty="0" smtClean="0">
                <a:solidFill>
                  <a:srgbClr val="FFFF00"/>
                </a:solidFill>
                <a:latin typeface="Consolas" panose="020B0609020204030204" pitchFamily="49" charset="0"/>
                <a:cs typeface="Consolas" panose="020B0609020204030204" pitchFamily="49" charset="0"/>
              </a:rPr>
              <a:t>)</a:t>
            </a:r>
          </a:p>
          <a:p>
            <a:r>
              <a:rPr lang="en-US" sz="2400" b="1" dirty="0">
                <a:solidFill>
                  <a:srgbClr val="FFFF00"/>
                </a:solidFill>
                <a:latin typeface="Consolas" panose="020B0609020204030204" pitchFamily="49" charset="0"/>
                <a:cs typeface="Consolas" panose="020B0609020204030204" pitchFamily="49" charset="0"/>
              </a:rPr>
              <a:t>b</a:t>
            </a:r>
            <a:r>
              <a:rPr lang="en-US" sz="2400" b="1" dirty="0" smtClean="0">
                <a:solidFill>
                  <a:srgbClr val="FFFF00"/>
                </a:solidFill>
                <a:latin typeface="Consolas" panose="020B0609020204030204" pitchFamily="49" charset="0"/>
                <a:cs typeface="Consolas" panose="020B0609020204030204" pitchFamily="49" charset="0"/>
              </a:rPr>
              <a:t>uffer</a:t>
            </a:r>
            <a:r>
              <a:rPr lang="en-US" sz="2400" dirty="0" smtClean="0"/>
              <a:t> is an array of type char (the parameter when passed can also be a pointer [address</a:t>
            </a:r>
            <a:r>
              <a:rPr lang="en-US" sz="2400" dirty="0"/>
              <a:t>]</a:t>
            </a:r>
            <a:r>
              <a:rPr lang="en-US" sz="2400" dirty="0" smtClean="0"/>
              <a:t> for such an array) which will contain the formatted output of the function</a:t>
            </a:r>
          </a:p>
          <a:p>
            <a:r>
              <a:rPr lang="en-US" sz="2400" b="1" dirty="0">
                <a:solidFill>
                  <a:srgbClr val="FFFF00"/>
                </a:solidFill>
                <a:latin typeface="Consolas" panose="020B0609020204030204" pitchFamily="49" charset="0"/>
                <a:cs typeface="Consolas" panose="020B0609020204030204" pitchFamily="49" charset="0"/>
              </a:rPr>
              <a:t>f</a:t>
            </a:r>
            <a:r>
              <a:rPr lang="en-US" sz="2400" b="1" dirty="0" smtClean="0">
                <a:solidFill>
                  <a:srgbClr val="FFFF00"/>
                </a:solidFill>
                <a:latin typeface="Consolas" panose="020B0609020204030204" pitchFamily="49" charset="0"/>
                <a:cs typeface="Consolas" panose="020B0609020204030204" pitchFamily="49" charset="0"/>
              </a:rPr>
              <a:t>ormat</a:t>
            </a:r>
            <a:r>
              <a:rPr lang="en-US" sz="2400" dirty="0" smtClean="0"/>
              <a:t> is an unmodifiable (constant) array of char containing the format descriptors for all variables subsequently passed to the function, which is to say, it’s the </a:t>
            </a:r>
            <a:r>
              <a:rPr lang="en-US" sz="2400" i="1" dirty="0" smtClean="0"/>
              <a:t>format string</a:t>
            </a:r>
            <a:r>
              <a:rPr lang="en-US" sz="2400" dirty="0" smtClean="0"/>
              <a:t>.</a:t>
            </a:r>
          </a:p>
          <a:p>
            <a:r>
              <a:rPr lang="en-US" sz="2400" dirty="0" smtClean="0"/>
              <a:t>The variable list are just the comma separated variables that are to be formatted</a:t>
            </a:r>
          </a:p>
          <a:p>
            <a:r>
              <a:rPr lang="en-US" sz="2400" dirty="0" smtClean="0"/>
              <a:t>All variables passed in a single call to </a:t>
            </a:r>
            <a:r>
              <a:rPr lang="en-US" sz="2400" dirty="0" err="1" smtClean="0">
                <a:latin typeface="Consolas" panose="020B0609020204030204" pitchFamily="49" charset="0"/>
                <a:cs typeface="Consolas" panose="020B0609020204030204" pitchFamily="49" charset="0"/>
              </a:rPr>
              <a:t>sprintf</a:t>
            </a:r>
            <a:r>
              <a:rPr lang="en-US" sz="2400" dirty="0" smtClean="0">
                <a:latin typeface="Consolas" panose="020B0609020204030204" pitchFamily="49" charset="0"/>
                <a:cs typeface="Consolas" panose="020B0609020204030204" pitchFamily="49" charset="0"/>
              </a:rPr>
              <a:t>()</a:t>
            </a:r>
            <a:r>
              <a:rPr lang="en-US" sz="2400" dirty="0" smtClean="0"/>
              <a:t> are combined into a single output string</a:t>
            </a:r>
          </a:p>
          <a:p>
            <a:r>
              <a:rPr lang="en-US" sz="2400" dirty="0" err="1">
                <a:latin typeface="Consolas" panose="020B0609020204030204" pitchFamily="49" charset="0"/>
                <a:cs typeface="Consolas" panose="020B0609020204030204" pitchFamily="49" charset="0"/>
              </a:rPr>
              <a:t>s</a:t>
            </a:r>
            <a:r>
              <a:rPr lang="en-US" sz="2400" dirty="0" err="1" smtClean="0">
                <a:latin typeface="Consolas" panose="020B0609020204030204" pitchFamily="49" charset="0"/>
                <a:cs typeface="Consolas" panose="020B0609020204030204" pitchFamily="49" charset="0"/>
              </a:rPr>
              <a:t>printf</a:t>
            </a:r>
            <a:r>
              <a:rPr lang="en-US" sz="2400" dirty="0" smtClean="0">
                <a:latin typeface="Consolas" panose="020B0609020204030204" pitchFamily="49" charset="0"/>
                <a:cs typeface="Consolas" panose="020B0609020204030204" pitchFamily="49" charset="0"/>
              </a:rPr>
              <a:t>()</a:t>
            </a:r>
            <a:r>
              <a:rPr lang="en-US" sz="2400" dirty="0" smtClean="0"/>
              <a:t> automagically puts a terminating NULL (\0) at the end of the ASCII output</a:t>
            </a:r>
          </a:p>
          <a:p>
            <a:endParaRPr lang="en-US" sz="2400" dirty="0" smtClean="0"/>
          </a:p>
          <a:p>
            <a:endParaRPr lang="en-US" sz="2000" dirty="0" smtClean="0"/>
          </a:p>
        </p:txBody>
      </p:sp>
      <p:sp>
        <p:nvSpPr>
          <p:cNvPr id="4" name="AutoShape 2" descr="Types of Sound Waves | theDAWstudio.c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Pulse Width Modulation (PWM) - Generation, Applications and Advantag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818489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82000" cy="6354762"/>
          </a:xfrm>
        </p:spPr>
        <p:txBody>
          <a:bodyPr/>
          <a:lstStyle/>
          <a:p>
            <a:r>
              <a:rPr lang="en-US" sz="7200" dirty="0" smtClean="0"/>
              <a:t>REMINDER</a:t>
            </a:r>
            <a:r>
              <a:rPr lang="en-US" sz="2400" dirty="0" smtClean="0"/>
              <a:t/>
            </a:r>
            <a:br>
              <a:rPr lang="en-US" sz="2400" dirty="0" smtClean="0"/>
            </a:br>
            <a:r>
              <a:rPr lang="en-US" sz="4000" dirty="0" smtClean="0">
                <a:solidFill>
                  <a:srgbClr val="FFFF00"/>
                </a:solidFill>
              </a:rPr>
              <a:t>YOU </a:t>
            </a:r>
            <a:r>
              <a:rPr lang="en-US" sz="4000" u="sng" dirty="0" smtClean="0">
                <a:solidFill>
                  <a:srgbClr val="FFFF00"/>
                </a:solidFill>
              </a:rPr>
              <a:t>MUST</a:t>
            </a:r>
            <a:r>
              <a:rPr lang="en-US" sz="4000" dirty="0" smtClean="0">
                <a:solidFill>
                  <a:srgbClr val="FFFF00"/>
                </a:solidFill>
              </a:rPr>
              <a:t> HAVE A </a:t>
            </a:r>
            <a:r>
              <a:rPr lang="en-US" sz="4000" i="1" dirty="0" smtClean="0">
                <a:solidFill>
                  <a:srgbClr val="FFFF00"/>
                </a:solidFill>
              </a:rPr>
              <a:t>WORKING</a:t>
            </a:r>
            <a:r>
              <a:rPr lang="en-US" sz="4000" dirty="0" smtClean="0">
                <a:solidFill>
                  <a:srgbClr val="FFFF00"/>
                </a:solidFill>
              </a:rPr>
              <a:t> LED MATRIX DISPLAY TO TAKE THIS CLASS!</a:t>
            </a:r>
            <a:br>
              <a:rPr lang="en-US" sz="4000" dirty="0" smtClean="0">
                <a:solidFill>
                  <a:srgbClr val="FFFF00"/>
                </a:solidFill>
              </a:rPr>
            </a:br>
            <a:r>
              <a:rPr lang="en-US" sz="4000" dirty="0" smtClean="0"/>
              <a:t/>
            </a:r>
            <a:br>
              <a:rPr lang="en-US" sz="4000" dirty="0" smtClean="0"/>
            </a:br>
            <a:r>
              <a:rPr lang="en-US" sz="3200" dirty="0" smtClean="0"/>
              <a:t>If displays are lost or damaged, replacements are $70 with 1-week lead time for replacement</a:t>
            </a:r>
            <a:r>
              <a:rPr lang="en-US" sz="4000" dirty="0" smtClean="0"/>
              <a:t/>
            </a:r>
            <a:br>
              <a:rPr lang="en-US" sz="4000" dirty="0" smtClean="0"/>
            </a:br>
            <a:endParaRPr lang="en-US" sz="2400" dirty="0"/>
          </a:p>
        </p:txBody>
      </p:sp>
    </p:spTree>
    <p:extLst>
      <p:ext uri="{BB962C8B-B14F-4D97-AF65-F5344CB8AC3E}">
        <p14:creationId xmlns:p14="http://schemas.microsoft.com/office/powerpoint/2010/main" val="40146589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11162"/>
          </a:xfrm>
        </p:spPr>
        <p:txBody>
          <a:bodyPr/>
          <a:lstStyle/>
          <a:p>
            <a:r>
              <a:rPr lang="en-US" b="1" dirty="0" err="1">
                <a:latin typeface="Consolas" panose="020B0609020204030204" pitchFamily="49" charset="0"/>
                <a:cs typeface="Consolas" panose="020B0609020204030204" pitchFamily="49" charset="0"/>
              </a:rPr>
              <a:t>s</a:t>
            </a:r>
            <a:r>
              <a:rPr lang="en-US" b="1" dirty="0" err="1" smtClean="0">
                <a:latin typeface="Consolas" panose="020B0609020204030204" pitchFamily="49" charset="0"/>
                <a:cs typeface="Consolas" panose="020B0609020204030204" pitchFamily="49" charset="0"/>
              </a:rPr>
              <a:t>printf</a:t>
            </a:r>
            <a:r>
              <a:rPr lang="en-US" b="1" dirty="0" smtClean="0">
                <a:latin typeface="Consolas" panose="020B0609020204030204" pitchFamily="49" charset="0"/>
                <a:cs typeface="Consolas" panose="020B0609020204030204" pitchFamily="49" charset="0"/>
              </a:rPr>
              <a:t>()</a:t>
            </a:r>
            <a:r>
              <a:rPr lang="en-US" dirty="0" smtClean="0"/>
              <a:t> </a:t>
            </a:r>
            <a:r>
              <a:rPr lang="en-US" dirty="0"/>
              <a:t>F</a:t>
            </a:r>
            <a:r>
              <a:rPr lang="en-US" dirty="0" smtClean="0"/>
              <a:t>ormat </a:t>
            </a:r>
            <a:r>
              <a:rPr lang="en-US" dirty="0"/>
              <a:t>S</a:t>
            </a:r>
            <a:r>
              <a:rPr lang="en-US" dirty="0" smtClean="0"/>
              <a:t>trings</a:t>
            </a:r>
            <a:endParaRPr lang="en-US" dirty="0"/>
          </a:p>
        </p:txBody>
      </p:sp>
      <p:sp>
        <p:nvSpPr>
          <p:cNvPr id="4" name="AutoShape 2" descr="Types of Sound Waves | theDAWstudio.c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Pulse Width Modulation (PWM) - Generation, Applications and Advantag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Content Placeholder 2"/>
          <p:cNvSpPr>
            <a:spLocks noGrp="1"/>
          </p:cNvSpPr>
          <p:nvPr>
            <p:ph idx="1"/>
          </p:nvPr>
        </p:nvSpPr>
        <p:spPr>
          <a:xfrm>
            <a:off x="152400" y="959922"/>
            <a:ext cx="8686800" cy="1173678"/>
          </a:xfrm>
        </p:spPr>
        <p:txBody>
          <a:bodyPr>
            <a:noAutofit/>
          </a:bodyPr>
          <a:lstStyle/>
          <a:p>
            <a:r>
              <a:rPr lang="en-US" sz="2000" b="1" dirty="0" err="1" smtClean="0">
                <a:latin typeface="Consolas" panose="020B0609020204030204" pitchFamily="49" charset="0"/>
                <a:cs typeface="Consolas" panose="020B0609020204030204" pitchFamily="49" charset="0"/>
              </a:rPr>
              <a:t>sprintf</a:t>
            </a:r>
            <a:r>
              <a:rPr lang="en-US" sz="2000" b="1" dirty="0" smtClean="0">
                <a:latin typeface="Consolas" panose="020B0609020204030204" pitchFamily="49" charset="0"/>
                <a:cs typeface="Consolas" panose="020B0609020204030204" pitchFamily="49" charset="0"/>
              </a:rPr>
              <a:t>()</a:t>
            </a:r>
            <a:r>
              <a:rPr lang="en-US" sz="2000" b="1" dirty="0" smtClean="0"/>
              <a:t> format strings contain conversion specifiers that specify how each individual variable is to be converted</a:t>
            </a:r>
          </a:p>
          <a:p>
            <a:r>
              <a:rPr lang="en-US" sz="2000" b="1" dirty="0" err="1">
                <a:latin typeface="Consolas" panose="020B0609020204030204" pitchFamily="49" charset="0"/>
                <a:cs typeface="Consolas" panose="020B0609020204030204" pitchFamily="49" charset="0"/>
              </a:rPr>
              <a:t>s</a:t>
            </a:r>
            <a:r>
              <a:rPr lang="en-US" sz="2000" b="1" dirty="0" err="1" smtClean="0">
                <a:latin typeface="Consolas" panose="020B0609020204030204" pitchFamily="49" charset="0"/>
                <a:cs typeface="Consolas" panose="020B0609020204030204" pitchFamily="49" charset="0"/>
              </a:rPr>
              <a:t>printf</a:t>
            </a:r>
            <a:r>
              <a:rPr lang="en-US" sz="2000" b="1" dirty="0" smtClean="0">
                <a:latin typeface="Consolas" panose="020B0609020204030204" pitchFamily="49" charset="0"/>
                <a:cs typeface="Consolas" panose="020B0609020204030204" pitchFamily="49" charset="0"/>
              </a:rPr>
              <a:t>()</a:t>
            </a:r>
            <a:r>
              <a:rPr lang="en-US" sz="2000" b="1" dirty="0" smtClean="0"/>
              <a:t> conversion specifiers have the following general syntax (all begin with a percent-sign):</a:t>
            </a:r>
          </a:p>
          <a:p>
            <a:pPr marL="0" indent="0">
              <a:buNone/>
            </a:pPr>
            <a:r>
              <a:rPr lang="en-US" sz="1800" b="1" dirty="0" smtClean="0">
                <a:solidFill>
                  <a:srgbClr val="00FFFF"/>
                </a:solidFill>
              </a:rPr>
              <a:t>    %[flags][minimum field width][.][precision][length][conversion character]</a:t>
            </a:r>
          </a:p>
          <a:p>
            <a:pPr marL="0" indent="0">
              <a:buNone/>
            </a:pPr>
            <a:endParaRPr lang="en-US" sz="1000" b="1" dirty="0" smtClean="0">
              <a:solidFill>
                <a:srgbClr val="00FFFF"/>
              </a:solidFill>
            </a:endParaRPr>
          </a:p>
          <a:p>
            <a:pPr lvl="1"/>
            <a:r>
              <a:rPr lang="en-US" sz="1600" b="1" dirty="0" smtClean="0"/>
              <a:t>% - special token that indicates the start of a conversion specifier</a:t>
            </a:r>
          </a:p>
          <a:p>
            <a:pPr lvl="1"/>
            <a:r>
              <a:rPr lang="en-US" sz="1600" b="1" dirty="0" smtClean="0"/>
              <a:t>Flags – these modify the behavior of the specification</a:t>
            </a:r>
          </a:p>
          <a:p>
            <a:pPr lvl="1"/>
            <a:r>
              <a:rPr lang="en-US" sz="1600" b="1" dirty="0" err="1" smtClean="0"/>
              <a:t>Minumum</a:t>
            </a:r>
            <a:r>
              <a:rPr lang="en-US" sz="1600" b="1" dirty="0" smtClean="0"/>
              <a:t> field width – as it says on the tin; this the minimum number of characters to be converted</a:t>
            </a:r>
          </a:p>
          <a:p>
            <a:pPr lvl="1"/>
            <a:r>
              <a:rPr lang="en-US" sz="1600" b="1" dirty="0" smtClean="0"/>
              <a:t>. – The period is a separator between field width and precision</a:t>
            </a:r>
          </a:p>
          <a:p>
            <a:pPr lvl="1"/>
            <a:r>
              <a:rPr lang="en-US" sz="1600" b="1" dirty="0" smtClean="0"/>
              <a:t>Precision – means one of the following depending on the variable type and conversion specifier</a:t>
            </a:r>
          </a:p>
          <a:p>
            <a:pPr lvl="2"/>
            <a:r>
              <a:rPr lang="en-US" sz="1200" b="1" dirty="0" smtClean="0"/>
              <a:t>The maximum number of characters to be generated from a string</a:t>
            </a:r>
          </a:p>
          <a:p>
            <a:pPr lvl="2"/>
            <a:r>
              <a:rPr lang="en-US" sz="1200" b="1" dirty="0"/>
              <a:t>T</a:t>
            </a:r>
            <a:r>
              <a:rPr lang="en-US" sz="1200" b="1" dirty="0" smtClean="0"/>
              <a:t>he number of digits after the decimal point for type float conversions (e, E, or f)</a:t>
            </a:r>
          </a:p>
          <a:p>
            <a:pPr lvl="2"/>
            <a:r>
              <a:rPr lang="en-US" sz="1200" b="1" dirty="0"/>
              <a:t>T</a:t>
            </a:r>
            <a:r>
              <a:rPr lang="en-US" sz="1200" b="1" dirty="0" smtClean="0"/>
              <a:t>he zero-filled minimum number of digits for an integer</a:t>
            </a:r>
          </a:p>
          <a:p>
            <a:pPr lvl="1"/>
            <a:r>
              <a:rPr lang="en-US" sz="1600" b="1" dirty="0" smtClean="0"/>
              <a:t>Conversion character – A single character which determines the output type of the conversion specifier; a single character that specifies the type of output format for the corresponding data or variable</a:t>
            </a:r>
          </a:p>
        </p:txBody>
      </p:sp>
    </p:spTree>
    <p:extLst>
      <p:ext uri="{BB962C8B-B14F-4D97-AF65-F5344CB8AC3E}">
        <p14:creationId xmlns:p14="http://schemas.microsoft.com/office/powerpoint/2010/main" val="21178107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11162"/>
          </a:xfrm>
        </p:spPr>
        <p:txBody>
          <a:bodyPr/>
          <a:lstStyle/>
          <a:p>
            <a:r>
              <a:rPr lang="en-US" b="1" dirty="0" err="1">
                <a:latin typeface="Consolas" panose="020B0609020204030204" pitchFamily="49" charset="0"/>
                <a:cs typeface="Consolas" panose="020B0609020204030204" pitchFamily="49" charset="0"/>
              </a:rPr>
              <a:t>s</a:t>
            </a:r>
            <a:r>
              <a:rPr lang="en-US" b="1" dirty="0" err="1" smtClean="0">
                <a:latin typeface="Consolas" panose="020B0609020204030204" pitchFamily="49" charset="0"/>
                <a:cs typeface="Consolas" panose="020B0609020204030204" pitchFamily="49" charset="0"/>
              </a:rPr>
              <a:t>printf</a:t>
            </a:r>
            <a:r>
              <a:rPr lang="en-US" b="1" dirty="0" smtClean="0">
                <a:latin typeface="Consolas" panose="020B0609020204030204" pitchFamily="49" charset="0"/>
                <a:cs typeface="Consolas" panose="020B0609020204030204" pitchFamily="49" charset="0"/>
              </a:rPr>
              <a:t>()</a:t>
            </a:r>
            <a:r>
              <a:rPr lang="en-US" dirty="0" smtClean="0"/>
              <a:t> Conversion Specifiers</a:t>
            </a:r>
            <a:endParaRPr lang="en-US" dirty="0"/>
          </a:p>
        </p:txBody>
      </p:sp>
      <p:sp>
        <p:nvSpPr>
          <p:cNvPr id="4" name="AutoShape 2" descr="Types of Sound Waves | theDAWstudio.c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Pulse Width Modulation (PWM) - Generation, Applications and Advantag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Content Placeholder 2"/>
          <p:cNvSpPr>
            <a:spLocks noGrp="1"/>
          </p:cNvSpPr>
          <p:nvPr>
            <p:ph idx="1"/>
          </p:nvPr>
        </p:nvSpPr>
        <p:spPr>
          <a:xfrm>
            <a:off x="152400" y="457200"/>
            <a:ext cx="8686800" cy="564078"/>
          </a:xfrm>
        </p:spPr>
        <p:txBody>
          <a:bodyPr>
            <a:noAutofit/>
          </a:bodyPr>
          <a:lstStyle/>
          <a:p>
            <a:pPr marL="0" indent="0">
              <a:buNone/>
            </a:pPr>
            <a:r>
              <a:rPr lang="en-US" sz="2000" b="1" dirty="0" smtClean="0"/>
              <a:t>Below are the general conversion specifiers and what they do.</a:t>
            </a:r>
          </a:p>
        </p:txBody>
      </p:sp>
      <p:graphicFrame>
        <p:nvGraphicFramePr>
          <p:cNvPr id="3" name="Table 2"/>
          <p:cNvGraphicFramePr>
            <a:graphicFrameLocks noGrp="1"/>
          </p:cNvGraphicFramePr>
          <p:nvPr>
            <p:extLst>
              <p:ext uri="{D42A27DB-BD31-4B8C-83A1-F6EECF244321}">
                <p14:modId xmlns:p14="http://schemas.microsoft.com/office/powerpoint/2010/main" val="3535249559"/>
              </p:ext>
            </p:extLst>
          </p:nvPr>
        </p:nvGraphicFramePr>
        <p:xfrm>
          <a:off x="612772" y="995680"/>
          <a:ext cx="7921628" cy="5633720"/>
        </p:xfrm>
        <a:graphic>
          <a:graphicData uri="http://schemas.openxmlformats.org/drawingml/2006/table">
            <a:tbl>
              <a:tblPr firstRow="1" bandRow="1">
                <a:tableStyleId>{5C22544A-7EE6-4342-B048-85BDC9FD1C3A}</a:tableStyleId>
              </a:tblPr>
              <a:tblGrid>
                <a:gridCol w="1743635"/>
                <a:gridCol w="6177993"/>
              </a:tblGrid>
              <a:tr h="370840">
                <a:tc>
                  <a:txBody>
                    <a:bodyPr/>
                    <a:lstStyle/>
                    <a:p>
                      <a:pPr algn="ctr"/>
                      <a:r>
                        <a:rPr lang="en-US" dirty="0" smtClean="0">
                          <a:latin typeface="Arial" panose="020B0604020202020204" pitchFamily="34" charset="0"/>
                          <a:cs typeface="Arial" panose="020B0604020202020204" pitchFamily="34" charset="0"/>
                        </a:rPr>
                        <a:t>Specifier</a:t>
                      </a:r>
                      <a:endParaRPr lang="en-US" dirty="0">
                        <a:latin typeface="Arial" panose="020B0604020202020204" pitchFamily="34" charset="0"/>
                        <a:cs typeface="Arial" panose="020B0604020202020204" pitchFamily="34" charset="0"/>
                      </a:endParaRPr>
                    </a:p>
                  </a:txBody>
                  <a:tcPr/>
                </a:tc>
                <a:tc>
                  <a:txBody>
                    <a:bodyPr/>
                    <a:lstStyle/>
                    <a:p>
                      <a:pPr algn="ctr"/>
                      <a:r>
                        <a:rPr lang="en-US" dirty="0" smtClean="0">
                          <a:latin typeface="Arial" panose="020B0604020202020204" pitchFamily="34" charset="0"/>
                          <a:cs typeface="Arial" panose="020B0604020202020204" pitchFamily="34" charset="0"/>
                        </a:rPr>
                        <a:t>What it does</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d, </a:t>
                      </a:r>
                      <a:r>
                        <a:rPr lang="en-US" dirty="0" err="1" smtClean="0">
                          <a:latin typeface="Arial" panose="020B0604020202020204" pitchFamily="34" charset="0"/>
                          <a:cs typeface="Arial" panose="020B0604020202020204" pitchFamily="34" charset="0"/>
                        </a:rPr>
                        <a:t>i</a:t>
                      </a:r>
                      <a:endParaRPr lang="en-US" dirty="0">
                        <a:latin typeface="Arial" panose="020B0604020202020204" pitchFamily="34" charset="0"/>
                        <a:cs typeface="Arial" panose="020B0604020202020204" pitchFamily="34" charset="0"/>
                      </a:endParaRPr>
                    </a:p>
                  </a:txBody>
                  <a:tcPr/>
                </a:tc>
                <a:tc>
                  <a:txBody>
                    <a:bodyPr/>
                    <a:lstStyle/>
                    <a:p>
                      <a:r>
                        <a:rPr lang="en-US" dirty="0" err="1" smtClean="0">
                          <a:latin typeface="Arial" panose="020B0604020202020204" pitchFamily="34" charset="0"/>
                          <a:cs typeface="Arial" panose="020B0604020202020204" pitchFamily="34" charset="0"/>
                        </a:rPr>
                        <a:t>int</a:t>
                      </a:r>
                      <a:r>
                        <a:rPr lang="en-US" baseline="0" dirty="0" smtClean="0">
                          <a:latin typeface="Arial" panose="020B0604020202020204" pitchFamily="34" charset="0"/>
                          <a:cs typeface="Arial" panose="020B0604020202020204" pitchFamily="34" charset="0"/>
                        </a:rPr>
                        <a:t> - i</a:t>
                      </a:r>
                      <a:r>
                        <a:rPr lang="en-US" dirty="0" smtClean="0">
                          <a:latin typeface="Arial" panose="020B0604020202020204" pitchFamily="34" charset="0"/>
                          <a:cs typeface="Arial" panose="020B0604020202020204" pitchFamily="34" charset="0"/>
                        </a:rPr>
                        <a:t>nteger; signed decimal notation</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o</a:t>
                      </a:r>
                      <a:endParaRPr lang="en-US" dirty="0">
                        <a:latin typeface="Arial" panose="020B0604020202020204" pitchFamily="34" charset="0"/>
                        <a:cs typeface="Arial" panose="020B0604020202020204" pitchFamily="34" charset="0"/>
                      </a:endParaRPr>
                    </a:p>
                  </a:txBody>
                  <a:tcPr/>
                </a:tc>
                <a:tc>
                  <a:txBody>
                    <a:bodyPr/>
                    <a:lstStyle/>
                    <a:p>
                      <a:r>
                        <a:rPr lang="en-US" dirty="0" err="1" smtClean="0">
                          <a:latin typeface="Arial" panose="020B0604020202020204" pitchFamily="34" charset="0"/>
                          <a:cs typeface="Arial" panose="020B0604020202020204" pitchFamily="34" charset="0"/>
                        </a:rPr>
                        <a:t>int</a:t>
                      </a:r>
                      <a:r>
                        <a:rPr lang="en-US" dirty="0" smtClean="0">
                          <a:latin typeface="Arial" panose="020B0604020202020204" pitchFamily="34" charset="0"/>
                          <a:cs typeface="Arial" panose="020B0604020202020204" pitchFamily="34" charset="0"/>
                        </a:rPr>
                        <a:t> – unsigned octal</a:t>
                      </a:r>
                      <a:r>
                        <a:rPr lang="en-US" baseline="0" dirty="0" smtClean="0">
                          <a:latin typeface="Arial" panose="020B0604020202020204" pitchFamily="34" charset="0"/>
                          <a:cs typeface="Arial" panose="020B0604020202020204" pitchFamily="34" charset="0"/>
                        </a:rPr>
                        <a:t> (no leading zero)</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x, X</a:t>
                      </a:r>
                      <a:endParaRPr lang="en-US" dirty="0">
                        <a:latin typeface="Arial" panose="020B0604020202020204" pitchFamily="34" charset="0"/>
                        <a:cs typeface="Arial" panose="020B0604020202020204" pitchFamily="34" charset="0"/>
                      </a:endParaRPr>
                    </a:p>
                  </a:txBody>
                  <a:tcPr/>
                </a:tc>
                <a:tc>
                  <a:txBody>
                    <a:bodyPr/>
                    <a:lstStyle/>
                    <a:p>
                      <a:r>
                        <a:rPr lang="en-US" dirty="0" err="1" smtClean="0">
                          <a:latin typeface="Arial" panose="020B0604020202020204" pitchFamily="34" charset="0"/>
                          <a:cs typeface="Arial" panose="020B0604020202020204" pitchFamily="34" charset="0"/>
                        </a:rPr>
                        <a:t>int</a:t>
                      </a:r>
                      <a:r>
                        <a:rPr lang="en-US" dirty="0" smtClean="0">
                          <a:latin typeface="Arial" panose="020B0604020202020204" pitchFamily="34" charset="0"/>
                          <a:cs typeface="Arial" panose="020B0604020202020204" pitchFamily="34" charset="0"/>
                        </a:rPr>
                        <a:t> – unsigned hexadecimal,</a:t>
                      </a:r>
                      <a:r>
                        <a:rPr lang="en-US" baseline="0" dirty="0" smtClean="0">
                          <a:latin typeface="Arial" panose="020B0604020202020204" pitchFamily="34" charset="0"/>
                          <a:cs typeface="Arial" panose="020B0604020202020204" pitchFamily="34" charset="0"/>
                        </a:rPr>
                        <a:t> no leading 0x</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u</a:t>
                      </a:r>
                      <a:endParaRPr lang="en-US" dirty="0">
                        <a:latin typeface="Arial" panose="020B0604020202020204" pitchFamily="34" charset="0"/>
                        <a:cs typeface="Arial" panose="020B0604020202020204" pitchFamily="34" charset="0"/>
                      </a:endParaRPr>
                    </a:p>
                  </a:txBody>
                  <a:tcPr/>
                </a:tc>
                <a:tc>
                  <a:txBody>
                    <a:bodyPr/>
                    <a:lstStyle/>
                    <a:p>
                      <a:r>
                        <a:rPr lang="en-US" dirty="0" err="1" smtClean="0">
                          <a:latin typeface="Arial" panose="020B0604020202020204" pitchFamily="34" charset="0"/>
                          <a:cs typeface="Arial" panose="020B0604020202020204" pitchFamily="34" charset="0"/>
                        </a:rPr>
                        <a:t>int</a:t>
                      </a:r>
                      <a:r>
                        <a:rPr lang="en-US" dirty="0" smtClean="0">
                          <a:latin typeface="Arial" panose="020B0604020202020204" pitchFamily="34" charset="0"/>
                          <a:cs typeface="Arial" panose="020B0604020202020204" pitchFamily="34" charset="0"/>
                        </a:rPr>
                        <a:t> – unsigned</a:t>
                      </a:r>
                      <a:r>
                        <a:rPr lang="en-US" baseline="0" dirty="0" smtClean="0">
                          <a:latin typeface="Arial" panose="020B0604020202020204" pitchFamily="34" charset="0"/>
                          <a:cs typeface="Arial" panose="020B0604020202020204" pitchFamily="34" charset="0"/>
                        </a:rPr>
                        <a:t> decimal</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c</a:t>
                      </a:r>
                      <a:endParaRPr lang="en-US" dirty="0">
                        <a:latin typeface="Arial" panose="020B0604020202020204" pitchFamily="34" charset="0"/>
                        <a:cs typeface="Arial" panose="020B0604020202020204" pitchFamily="34" charset="0"/>
                      </a:endParaRPr>
                    </a:p>
                  </a:txBody>
                  <a:tcPr/>
                </a:tc>
                <a:tc>
                  <a:txBody>
                    <a:bodyPr/>
                    <a:lstStyle/>
                    <a:p>
                      <a:r>
                        <a:rPr lang="en-US" dirty="0" err="1" smtClean="0">
                          <a:latin typeface="Arial" panose="020B0604020202020204" pitchFamily="34" charset="0"/>
                          <a:cs typeface="Arial" panose="020B0604020202020204" pitchFamily="34" charset="0"/>
                        </a:rPr>
                        <a:t>int</a:t>
                      </a:r>
                      <a:r>
                        <a:rPr lang="en-US" dirty="0" smtClean="0">
                          <a:latin typeface="Arial" panose="020B0604020202020204" pitchFamily="34" charset="0"/>
                          <a:cs typeface="Arial" panose="020B0604020202020204" pitchFamily="34" charset="0"/>
                        </a:rPr>
                        <a:t> – single character, after conversion to unsigned</a:t>
                      </a:r>
                      <a:r>
                        <a:rPr lang="en-US" baseline="0" dirty="0" smtClean="0">
                          <a:latin typeface="Arial" panose="020B0604020202020204" pitchFamily="34" charset="0"/>
                          <a:cs typeface="Arial" panose="020B0604020202020204" pitchFamily="34" charset="0"/>
                        </a:rPr>
                        <a:t> char</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char * - characters from string are printed until \0</a:t>
                      </a:r>
                      <a:r>
                        <a:rPr lang="en-US" baseline="0" dirty="0" smtClean="0">
                          <a:latin typeface="Arial" panose="020B0604020202020204" pitchFamily="34" charset="0"/>
                          <a:cs typeface="Arial" panose="020B0604020202020204" pitchFamily="34" charset="0"/>
                        </a:rPr>
                        <a:t> (NULL) or </a:t>
                      </a:r>
                      <a:r>
                        <a:rPr lang="en-US" i="1" baseline="0" dirty="0" smtClean="0">
                          <a:latin typeface="Arial" panose="020B0604020202020204" pitchFamily="34" charset="0"/>
                          <a:cs typeface="Arial" panose="020B0604020202020204" pitchFamily="34" charset="0"/>
                        </a:rPr>
                        <a:t>precision</a:t>
                      </a:r>
                      <a:r>
                        <a:rPr lang="en-US" baseline="0" dirty="0" smtClean="0">
                          <a:latin typeface="Arial" panose="020B0604020202020204" pitchFamily="34" charset="0"/>
                          <a:cs typeface="Arial" panose="020B0604020202020204" pitchFamily="34" charset="0"/>
                        </a:rPr>
                        <a:t> is reached</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f</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double – decimal notation of form</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mmm.ddd</a:t>
                      </a:r>
                      <a:r>
                        <a:rPr lang="en-US" baseline="0" dirty="0" smtClean="0">
                          <a:latin typeface="Arial" panose="020B0604020202020204" pitchFamily="34" charset="0"/>
                          <a:cs typeface="Arial" panose="020B0604020202020204" pitchFamily="34" charset="0"/>
                        </a:rPr>
                        <a:t> where number of decimals is specified by precision; precision of zero (0) suppresses the decimals altogether</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e,</a:t>
                      </a:r>
                      <a:r>
                        <a:rPr lang="en-US" baseline="0" dirty="0" smtClean="0">
                          <a:latin typeface="Arial" panose="020B0604020202020204" pitchFamily="34" charset="0"/>
                          <a:cs typeface="Arial" panose="020B0604020202020204" pitchFamily="34" charset="0"/>
                        </a:rPr>
                        <a:t> E</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double - </a:t>
                      </a:r>
                      <a:r>
                        <a:rPr lang="en-US" dirty="0" err="1" smtClean="0">
                          <a:latin typeface="Arial" panose="020B0604020202020204" pitchFamily="34" charset="0"/>
                          <a:cs typeface="Arial" panose="020B0604020202020204" pitchFamily="34" charset="0"/>
                        </a:rPr>
                        <a:t>exp</a:t>
                      </a:r>
                      <a:r>
                        <a:rPr lang="en-US" baseline="0" dirty="0" smtClean="0">
                          <a:latin typeface="Arial" panose="020B0604020202020204" pitchFamily="34" charset="0"/>
                          <a:cs typeface="Arial" panose="020B0604020202020204" pitchFamily="34" charset="0"/>
                        </a:rPr>
                        <a:t> notation; default precision of 6, 0 suppresses</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g,</a:t>
                      </a:r>
                      <a:r>
                        <a:rPr lang="en-US" baseline="0" dirty="0" smtClean="0">
                          <a:latin typeface="Arial" panose="020B0604020202020204" pitchFamily="34" charset="0"/>
                          <a:cs typeface="Arial" panose="020B0604020202020204" pitchFamily="34" charset="0"/>
                        </a:rPr>
                        <a:t> G</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double – Use </a:t>
                      </a:r>
                      <a:r>
                        <a:rPr lang="en-US" baseline="0" dirty="0" smtClean="0">
                          <a:latin typeface="Arial" panose="020B0604020202020204" pitchFamily="34" charset="0"/>
                          <a:cs typeface="Arial" panose="020B0604020202020204" pitchFamily="34" charset="0"/>
                        </a:rPr>
                        <a:t>%f for &lt;10^4 or %e for &gt;10^4</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p</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void</a:t>
                      </a:r>
                      <a:r>
                        <a:rPr lang="en-US" baseline="0" dirty="0" smtClean="0">
                          <a:latin typeface="Arial" panose="020B0604020202020204" pitchFamily="34" charset="0"/>
                          <a:cs typeface="Arial" panose="020B0604020202020204" pitchFamily="34" charset="0"/>
                        </a:rPr>
                        <a:t> * - print output as a pointer, platform dependent</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n</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Number of characters generated</a:t>
                      </a:r>
                      <a:r>
                        <a:rPr lang="en-US" baseline="0" dirty="0" smtClean="0">
                          <a:latin typeface="Arial" panose="020B0604020202020204" pitchFamily="34" charset="0"/>
                          <a:cs typeface="Arial" panose="020B0604020202020204" pitchFamily="34" charset="0"/>
                        </a:rPr>
                        <a:t> so far; goes into output</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No</a:t>
                      </a:r>
                      <a:r>
                        <a:rPr lang="en-US" baseline="0" dirty="0" smtClean="0">
                          <a:latin typeface="Arial" panose="020B0604020202020204" pitchFamily="34" charset="0"/>
                          <a:cs typeface="Arial" panose="020B0604020202020204" pitchFamily="34" charset="0"/>
                        </a:rPr>
                        <a:t> conversion, put a % percent sign in the output</a:t>
                      </a:r>
                      <a:endParaRPr lang="en-US" dirty="0">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p14="http://schemas.microsoft.com/office/powerpoint/2010/main" val="41830543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11162"/>
          </a:xfrm>
        </p:spPr>
        <p:txBody>
          <a:bodyPr/>
          <a:lstStyle/>
          <a:p>
            <a:r>
              <a:rPr lang="en-US" b="1" dirty="0" err="1">
                <a:latin typeface="Consolas" panose="020B0609020204030204" pitchFamily="49" charset="0"/>
                <a:cs typeface="Consolas" panose="020B0609020204030204" pitchFamily="49" charset="0"/>
              </a:rPr>
              <a:t>s</a:t>
            </a:r>
            <a:r>
              <a:rPr lang="en-US" b="1" dirty="0" err="1" smtClean="0">
                <a:latin typeface="Consolas" panose="020B0609020204030204" pitchFamily="49" charset="0"/>
                <a:cs typeface="Consolas" panose="020B0609020204030204" pitchFamily="49" charset="0"/>
              </a:rPr>
              <a:t>printf</a:t>
            </a:r>
            <a:r>
              <a:rPr lang="en-US" b="1" dirty="0" smtClean="0">
                <a:latin typeface="Consolas" panose="020B0609020204030204" pitchFamily="49" charset="0"/>
                <a:cs typeface="Consolas" panose="020B0609020204030204" pitchFamily="49" charset="0"/>
              </a:rPr>
              <a:t>()</a:t>
            </a:r>
            <a:r>
              <a:rPr lang="en-US" dirty="0" smtClean="0"/>
              <a:t> Conversion Specifiers</a:t>
            </a:r>
            <a:endParaRPr lang="en-US" dirty="0"/>
          </a:p>
        </p:txBody>
      </p:sp>
      <p:sp>
        <p:nvSpPr>
          <p:cNvPr id="4" name="AutoShape 2" descr="Types of Sound Waves | theDAWstudio.c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Pulse Width Modulation (PWM) - Generation, Applications and Advantag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Content Placeholder 2"/>
          <p:cNvSpPr>
            <a:spLocks noGrp="1"/>
          </p:cNvSpPr>
          <p:nvPr>
            <p:ph idx="1"/>
          </p:nvPr>
        </p:nvSpPr>
        <p:spPr>
          <a:xfrm>
            <a:off x="152400" y="457200"/>
            <a:ext cx="8686800" cy="564078"/>
          </a:xfrm>
        </p:spPr>
        <p:txBody>
          <a:bodyPr>
            <a:noAutofit/>
          </a:bodyPr>
          <a:lstStyle/>
          <a:p>
            <a:pPr marL="0" indent="0">
              <a:buNone/>
            </a:pPr>
            <a:r>
              <a:rPr lang="en-US" sz="2000" b="1" dirty="0" smtClean="0"/>
              <a:t>Below are the flags and what they do.</a:t>
            </a:r>
          </a:p>
        </p:txBody>
      </p:sp>
      <p:graphicFrame>
        <p:nvGraphicFramePr>
          <p:cNvPr id="3" name="Table 2"/>
          <p:cNvGraphicFramePr>
            <a:graphicFrameLocks noGrp="1"/>
          </p:cNvGraphicFramePr>
          <p:nvPr>
            <p:extLst>
              <p:ext uri="{D42A27DB-BD31-4B8C-83A1-F6EECF244321}">
                <p14:modId xmlns:p14="http://schemas.microsoft.com/office/powerpoint/2010/main" val="1119187273"/>
              </p:ext>
            </p:extLst>
          </p:nvPr>
        </p:nvGraphicFramePr>
        <p:xfrm>
          <a:off x="612772" y="1219200"/>
          <a:ext cx="7921628" cy="3317240"/>
        </p:xfrm>
        <a:graphic>
          <a:graphicData uri="http://schemas.openxmlformats.org/drawingml/2006/table">
            <a:tbl>
              <a:tblPr firstRow="1" bandRow="1">
                <a:tableStyleId>{5C22544A-7EE6-4342-B048-85BDC9FD1C3A}</a:tableStyleId>
              </a:tblPr>
              <a:tblGrid>
                <a:gridCol w="1743635"/>
                <a:gridCol w="6177993"/>
              </a:tblGrid>
              <a:tr h="370840">
                <a:tc>
                  <a:txBody>
                    <a:bodyPr/>
                    <a:lstStyle/>
                    <a:p>
                      <a:pPr algn="ctr"/>
                      <a:r>
                        <a:rPr lang="en-US" dirty="0" smtClean="0">
                          <a:latin typeface="Arial" panose="020B0604020202020204" pitchFamily="34" charset="0"/>
                          <a:cs typeface="Arial" panose="020B0604020202020204" pitchFamily="34" charset="0"/>
                        </a:rPr>
                        <a:t>Flag</a:t>
                      </a:r>
                      <a:endParaRPr lang="en-US" dirty="0">
                        <a:latin typeface="Arial" panose="020B0604020202020204" pitchFamily="34" charset="0"/>
                        <a:cs typeface="Arial" panose="020B0604020202020204" pitchFamily="34" charset="0"/>
                      </a:endParaRPr>
                    </a:p>
                  </a:txBody>
                  <a:tcPr/>
                </a:tc>
                <a:tc>
                  <a:txBody>
                    <a:bodyPr/>
                    <a:lstStyle/>
                    <a:p>
                      <a:pPr algn="ctr"/>
                      <a:r>
                        <a:rPr lang="en-US" dirty="0" smtClean="0">
                          <a:latin typeface="Arial" panose="020B0604020202020204" pitchFamily="34" charset="0"/>
                          <a:cs typeface="Arial" panose="020B0604020202020204" pitchFamily="34" charset="0"/>
                        </a:rPr>
                        <a:t>What it does</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Left justification</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Always</a:t>
                      </a:r>
                      <a:r>
                        <a:rPr lang="en-US" baseline="0" dirty="0" smtClean="0">
                          <a:latin typeface="Arial" panose="020B0604020202020204" pitchFamily="34" charset="0"/>
                          <a:cs typeface="Arial" panose="020B0604020202020204" pitchFamily="34" charset="0"/>
                        </a:rPr>
                        <a:t> print number with a sign</a:t>
                      </a:r>
                      <a:endParaRPr lang="en-US" dirty="0">
                        <a:latin typeface="Arial" panose="020B0604020202020204" pitchFamily="34" charset="0"/>
                        <a:cs typeface="Arial" panose="020B0604020202020204" pitchFamily="34" charset="0"/>
                      </a:endParaRPr>
                    </a:p>
                  </a:txBody>
                  <a:tcPr/>
                </a:tc>
              </a:tr>
              <a:tr h="370840">
                <a:tc>
                  <a:txBody>
                    <a:bodyPr/>
                    <a:lstStyle/>
                    <a:p>
                      <a:r>
                        <a:rPr lang="en-US" i="1" dirty="0" err="1" smtClean="0">
                          <a:latin typeface="Arial" panose="020B0604020202020204" pitchFamily="34" charset="0"/>
                          <a:cs typeface="Arial" panose="020B0604020202020204" pitchFamily="34" charset="0"/>
                        </a:rPr>
                        <a:t>spc</a:t>
                      </a:r>
                      <a:r>
                        <a:rPr lang="en-US" baseline="0" dirty="0" smtClean="0">
                          <a:latin typeface="Arial" panose="020B0604020202020204" pitchFamily="34" charset="0"/>
                          <a:cs typeface="Arial" panose="020B0604020202020204" pitchFamily="34" charset="0"/>
                        </a:rPr>
                        <a:t> (space)</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Prefix a space if first character is not a sign</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0</a:t>
                      </a:r>
                      <a:r>
                        <a:rPr lang="en-US" baseline="0" dirty="0" smtClean="0">
                          <a:latin typeface="Arial" panose="020B0604020202020204" pitchFamily="34" charset="0"/>
                          <a:cs typeface="Arial" panose="020B0604020202020204" pitchFamily="34" charset="0"/>
                        </a:rPr>
                        <a:t> (zero)</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Zero fill left for numeric conversions</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Alternate output form depending on conversion character</a:t>
                      </a:r>
                    </a:p>
                    <a:p>
                      <a:r>
                        <a:rPr lang="en-US" dirty="0" smtClean="0">
                          <a:latin typeface="Arial" panose="020B0604020202020204" pitchFamily="34" charset="0"/>
                          <a:cs typeface="Arial" panose="020B0604020202020204" pitchFamily="34" charset="0"/>
                        </a:rPr>
                        <a:t>o – first digit will be zero</a:t>
                      </a:r>
                    </a:p>
                    <a:p>
                      <a:r>
                        <a:rPr lang="en-US" dirty="0" smtClean="0">
                          <a:latin typeface="Arial" panose="020B0604020202020204" pitchFamily="34" charset="0"/>
                          <a:cs typeface="Arial" panose="020B0604020202020204" pitchFamily="34" charset="0"/>
                        </a:rPr>
                        <a:t>x or X – 0x</a:t>
                      </a:r>
                      <a:r>
                        <a:rPr lang="en-US" baseline="0" dirty="0" smtClean="0">
                          <a:latin typeface="Arial" panose="020B0604020202020204" pitchFamily="34" charset="0"/>
                          <a:cs typeface="Arial" panose="020B0604020202020204" pitchFamily="34" charset="0"/>
                        </a:rPr>
                        <a:t> or 0X (respectively) prefixed to non-zero results</a:t>
                      </a:r>
                    </a:p>
                    <a:p>
                      <a:r>
                        <a:rPr lang="en-US" baseline="0" dirty="0" smtClean="0">
                          <a:latin typeface="Arial" panose="020B0604020202020204" pitchFamily="34" charset="0"/>
                          <a:cs typeface="Arial" panose="020B0604020202020204" pitchFamily="34" charset="0"/>
                        </a:rPr>
                        <a:t>e, E, f, g and G – Output will always have a decimal point</a:t>
                      </a:r>
                    </a:p>
                    <a:p>
                      <a:r>
                        <a:rPr lang="en-US" baseline="0" dirty="0" smtClean="0">
                          <a:latin typeface="Arial" panose="020B0604020202020204" pitchFamily="34" charset="0"/>
                          <a:cs typeface="Arial" panose="020B0604020202020204" pitchFamily="34" charset="0"/>
                        </a:rPr>
                        <a:t>g and G – trailing zeroes will never be removed</a:t>
                      </a:r>
                      <a:endParaRPr lang="en-US" dirty="0">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p14="http://schemas.microsoft.com/office/powerpoint/2010/main" val="40664036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229600" cy="563562"/>
          </a:xfrm>
        </p:spPr>
        <p:txBody>
          <a:bodyPr/>
          <a:lstStyle/>
          <a:p>
            <a:r>
              <a:rPr lang="en-US" sz="2800" dirty="0" smtClean="0"/>
              <a:t>Lesson Plan Overview</a:t>
            </a:r>
            <a:endParaRPr lang="en-US" sz="2800" dirty="0"/>
          </a:p>
        </p:txBody>
      </p:sp>
      <p:sp>
        <p:nvSpPr>
          <p:cNvPr id="3" name="Content Placeholder 2"/>
          <p:cNvSpPr>
            <a:spLocks noGrp="1"/>
          </p:cNvSpPr>
          <p:nvPr>
            <p:ph sz="half" idx="1"/>
          </p:nvPr>
        </p:nvSpPr>
        <p:spPr>
          <a:xfrm>
            <a:off x="228600" y="609600"/>
            <a:ext cx="4267200" cy="6096000"/>
          </a:xfrm>
        </p:spPr>
        <p:txBody>
          <a:bodyPr>
            <a:noAutofit/>
          </a:bodyPr>
          <a:lstStyle/>
          <a:p>
            <a:pPr marL="0" indent="0">
              <a:buNone/>
            </a:pPr>
            <a:r>
              <a:rPr lang="en-US" sz="1000" b="1" dirty="0"/>
              <a:t>Lesson </a:t>
            </a:r>
            <a:r>
              <a:rPr lang="en-US" sz="1000" b="1" dirty="0" smtClean="0"/>
              <a:t>1: 7Feb23 – Review, Addressing, and Pointers</a:t>
            </a:r>
            <a:endParaRPr lang="en-US" sz="1000" dirty="0"/>
          </a:p>
          <a:p>
            <a:pPr lvl="0"/>
            <a:r>
              <a:rPr lang="en-US" sz="900" dirty="0" smtClean="0"/>
              <a:t>Overview </a:t>
            </a:r>
            <a:r>
              <a:rPr lang="en-US" sz="900" dirty="0"/>
              <a:t>of lesson plan</a:t>
            </a:r>
          </a:p>
          <a:p>
            <a:pPr lvl="0"/>
            <a:r>
              <a:rPr lang="en-US" sz="900" dirty="0" smtClean="0"/>
              <a:t>Class Exercise: Validation of sketch uploading</a:t>
            </a:r>
          </a:p>
          <a:p>
            <a:pPr lvl="0"/>
            <a:r>
              <a:rPr lang="en-US" sz="900" dirty="0" smtClean="0"/>
              <a:t>Class Exercise: Validation of binary create and upload</a:t>
            </a:r>
          </a:p>
          <a:p>
            <a:pPr lvl="0"/>
            <a:r>
              <a:rPr lang="en-US" sz="900" dirty="0" smtClean="0"/>
              <a:t>More on the Preprocessor</a:t>
            </a:r>
          </a:p>
          <a:p>
            <a:pPr lvl="0"/>
            <a:r>
              <a:rPr lang="en-US" sz="900" dirty="0" smtClean="0"/>
              <a:t>Memory Organization and Variables</a:t>
            </a:r>
          </a:p>
          <a:p>
            <a:r>
              <a:rPr lang="en-US" sz="900" dirty="0" smtClean="0"/>
              <a:t>Review of addressing and pointers</a:t>
            </a:r>
            <a:endParaRPr lang="en-US" sz="900" dirty="0"/>
          </a:p>
          <a:p>
            <a:pPr lvl="0"/>
            <a:r>
              <a:rPr lang="en-US" sz="900" dirty="0"/>
              <a:t>Using pointers </a:t>
            </a:r>
            <a:r>
              <a:rPr lang="en-US" sz="900" dirty="0" smtClean="0"/>
              <a:t>to </a:t>
            </a:r>
            <a:r>
              <a:rPr lang="en-US" sz="900" dirty="0"/>
              <a:t>variables</a:t>
            </a:r>
          </a:p>
          <a:p>
            <a:r>
              <a:rPr lang="en-US" sz="900" dirty="0"/>
              <a:t>Declaring pointers in function </a:t>
            </a:r>
            <a:r>
              <a:rPr lang="en-US" sz="900" dirty="0" smtClean="0"/>
              <a:t>calls</a:t>
            </a:r>
            <a:endParaRPr lang="en-US" sz="900" dirty="0"/>
          </a:p>
          <a:p>
            <a:pPr lvl="0"/>
            <a:r>
              <a:rPr lang="en-US" sz="900" dirty="0" smtClean="0"/>
              <a:t>Call-by-value Function Calls</a:t>
            </a:r>
          </a:p>
          <a:p>
            <a:pPr lvl="0"/>
            <a:r>
              <a:rPr lang="en-US" sz="900" dirty="0" smtClean="0"/>
              <a:t>Call-by-reference Function Calls</a:t>
            </a:r>
          </a:p>
          <a:p>
            <a:pPr marL="0" indent="0">
              <a:buNone/>
            </a:pPr>
            <a:r>
              <a:rPr lang="en-US" sz="1000" b="1" dirty="0" smtClean="0"/>
              <a:t>Lesson 2: 14Feb23 </a:t>
            </a:r>
            <a:r>
              <a:rPr lang="en-US" sz="1000" b="1" dirty="0"/>
              <a:t>– </a:t>
            </a:r>
            <a:r>
              <a:rPr lang="en-US" sz="1000" b="1" dirty="0" smtClean="0"/>
              <a:t>More Gory Details</a:t>
            </a:r>
            <a:endParaRPr lang="en-US" sz="1000" dirty="0"/>
          </a:p>
          <a:p>
            <a:r>
              <a:rPr lang="en-US" sz="900" dirty="0" smtClean="0"/>
              <a:t>Class Exercise: Call-by-reference variables</a:t>
            </a:r>
          </a:p>
          <a:p>
            <a:r>
              <a:rPr lang="en-US" sz="900" dirty="0" smtClean="0"/>
              <a:t>Introduction </a:t>
            </a:r>
            <a:r>
              <a:rPr lang="en-US" sz="900" dirty="0"/>
              <a:t>to Complex Data </a:t>
            </a:r>
            <a:r>
              <a:rPr lang="en-US" sz="900" dirty="0" smtClean="0"/>
              <a:t>Structures</a:t>
            </a:r>
            <a:endParaRPr lang="en-US" sz="900" dirty="0"/>
          </a:p>
          <a:p>
            <a:pPr lvl="0"/>
            <a:r>
              <a:rPr lang="en-US" sz="900" dirty="0" smtClean="0"/>
              <a:t>Using complex data structures</a:t>
            </a:r>
          </a:p>
          <a:p>
            <a:pPr lvl="0"/>
            <a:r>
              <a:rPr lang="en-US" sz="900" dirty="0" smtClean="0"/>
              <a:t>Storage declarations and Arduino</a:t>
            </a:r>
            <a:endParaRPr lang="en-US" sz="1000" dirty="0" smtClean="0"/>
          </a:p>
          <a:p>
            <a:pPr marL="0" indent="0">
              <a:buNone/>
            </a:pPr>
            <a:r>
              <a:rPr lang="en-US" sz="1000" b="1" dirty="0"/>
              <a:t>Lesson </a:t>
            </a:r>
            <a:r>
              <a:rPr lang="en-US" sz="1000" b="1" dirty="0" smtClean="0"/>
              <a:t>3: 21Feb23 </a:t>
            </a:r>
            <a:r>
              <a:rPr lang="en-US" sz="1000" b="1" dirty="0"/>
              <a:t>– </a:t>
            </a:r>
            <a:r>
              <a:rPr lang="en-US" sz="1000" b="1" dirty="0" smtClean="0"/>
              <a:t>Fonts Redux</a:t>
            </a:r>
            <a:endParaRPr lang="en-US" sz="1000" dirty="0"/>
          </a:p>
          <a:p>
            <a:pPr lvl="0"/>
            <a:r>
              <a:rPr lang="en-US" sz="900" dirty="0" err="1" smtClean="0"/>
              <a:t>MD_Parola</a:t>
            </a:r>
            <a:r>
              <a:rPr lang="en-US" sz="900" dirty="0" smtClean="0"/>
              <a:t> library font usage review</a:t>
            </a:r>
          </a:p>
          <a:p>
            <a:pPr lvl="0"/>
            <a:r>
              <a:rPr lang="en-US" sz="900" dirty="0" smtClean="0"/>
              <a:t>The </a:t>
            </a:r>
            <a:r>
              <a:rPr lang="en-US" sz="900" dirty="0" err="1" smtClean="0"/>
              <a:t>MD_Parola</a:t>
            </a:r>
            <a:r>
              <a:rPr lang="en-US" sz="900" dirty="0" smtClean="0"/>
              <a:t> font format</a:t>
            </a:r>
          </a:p>
          <a:p>
            <a:pPr lvl="0"/>
            <a:r>
              <a:rPr lang="en-US" sz="900" dirty="0" smtClean="0"/>
              <a:t>Designing your own fonts</a:t>
            </a:r>
          </a:p>
          <a:p>
            <a:pPr lvl="0"/>
            <a:r>
              <a:rPr lang="en-US" sz="900" dirty="0" smtClean="0"/>
              <a:t>Declaring your own fonts</a:t>
            </a:r>
          </a:p>
          <a:p>
            <a:pPr lvl="0"/>
            <a:r>
              <a:rPr lang="en-US" sz="900" dirty="0" smtClean="0"/>
              <a:t>Using your own fonts with </a:t>
            </a:r>
            <a:r>
              <a:rPr lang="en-US" sz="900" dirty="0" err="1" smtClean="0"/>
              <a:t>MD_Parola</a:t>
            </a:r>
            <a:endParaRPr lang="en-US" sz="1000" b="1" dirty="0" smtClean="0"/>
          </a:p>
          <a:p>
            <a:pPr marL="0" indent="0">
              <a:buNone/>
            </a:pPr>
            <a:r>
              <a:rPr lang="en-US" sz="1000" b="1" dirty="0"/>
              <a:t>Lesson </a:t>
            </a:r>
            <a:r>
              <a:rPr lang="en-US" sz="1000" b="1" dirty="0" smtClean="0"/>
              <a:t>4: 28Feb23 </a:t>
            </a:r>
            <a:r>
              <a:rPr lang="en-US" sz="1000" b="1" dirty="0"/>
              <a:t>– </a:t>
            </a:r>
            <a:r>
              <a:rPr lang="en-US" sz="1000" b="1" dirty="0" smtClean="0"/>
              <a:t>Intro to Visual Studio Code</a:t>
            </a:r>
            <a:endParaRPr lang="en-US" sz="1000" dirty="0"/>
          </a:p>
          <a:p>
            <a:pPr lvl="0"/>
            <a:r>
              <a:rPr lang="en-US" sz="1000" dirty="0"/>
              <a:t>I</a:t>
            </a:r>
            <a:r>
              <a:rPr lang="en-US" sz="900" dirty="0"/>
              <a:t>ntroduction to </a:t>
            </a:r>
            <a:r>
              <a:rPr lang="en-US" sz="900" dirty="0" smtClean="0"/>
              <a:t>VSC</a:t>
            </a:r>
            <a:endParaRPr lang="en-US" sz="900" dirty="0"/>
          </a:p>
          <a:p>
            <a:pPr lvl="0"/>
            <a:r>
              <a:rPr lang="en-US" sz="900" dirty="0"/>
              <a:t>https://</a:t>
            </a:r>
            <a:r>
              <a:rPr lang="en-US" sz="900" dirty="0" smtClean="0"/>
              <a:t>code.visualstudio.com/docs/introvideos/overview</a:t>
            </a:r>
          </a:p>
          <a:p>
            <a:pPr lvl="0"/>
            <a:r>
              <a:rPr lang="en-US" sz="900" dirty="0" err="1" smtClean="0"/>
              <a:t>VSCode</a:t>
            </a:r>
            <a:r>
              <a:rPr lang="en-US" sz="900" dirty="0" smtClean="0"/>
              <a:t> Installation</a:t>
            </a:r>
          </a:p>
          <a:p>
            <a:pPr lvl="0"/>
            <a:r>
              <a:rPr lang="en-US" sz="900" dirty="0" err="1" smtClean="0"/>
              <a:t>VSCode</a:t>
            </a:r>
            <a:r>
              <a:rPr lang="en-US" sz="900" dirty="0" smtClean="0"/>
              <a:t> Integration with Arduino and ESP8266</a:t>
            </a:r>
            <a:endParaRPr lang="en-US" sz="1000" dirty="0" smtClean="0"/>
          </a:p>
          <a:p>
            <a:pPr marL="0" indent="0">
              <a:buNone/>
            </a:pPr>
            <a:r>
              <a:rPr lang="en-US" sz="1000" b="1" dirty="0" smtClean="0"/>
              <a:t>Lesson 5: 7Mar23 – Filesystems</a:t>
            </a:r>
            <a:endParaRPr lang="en-US" sz="1000" dirty="0"/>
          </a:p>
          <a:p>
            <a:pPr lvl="0"/>
            <a:r>
              <a:rPr lang="en-US" sz="900" dirty="0" smtClean="0"/>
              <a:t>Introduction to mass storage filesystems</a:t>
            </a:r>
            <a:endParaRPr lang="en-US" sz="900" dirty="0"/>
          </a:p>
          <a:p>
            <a:pPr lvl="0"/>
            <a:r>
              <a:rPr lang="en-US" sz="900" dirty="0" smtClean="0"/>
              <a:t>The SD FAT, FAT16, and  FAT32 filesystems</a:t>
            </a:r>
            <a:endParaRPr lang="en-US" sz="900" dirty="0"/>
          </a:p>
          <a:p>
            <a:pPr lvl="0"/>
            <a:r>
              <a:rPr lang="en-US" sz="900" dirty="0" smtClean="0"/>
              <a:t>The </a:t>
            </a:r>
            <a:r>
              <a:rPr lang="en-US" sz="900" dirty="0" err="1" smtClean="0"/>
              <a:t>exFAT</a:t>
            </a:r>
            <a:r>
              <a:rPr lang="en-US" sz="900" dirty="0" smtClean="0"/>
              <a:t> filesystem</a:t>
            </a:r>
            <a:endParaRPr lang="en-US" sz="900" dirty="0"/>
          </a:p>
          <a:p>
            <a:pPr lvl="0"/>
            <a:r>
              <a:rPr lang="en-US" sz="900" dirty="0" smtClean="0"/>
              <a:t>Introduction to SPIFFS</a:t>
            </a:r>
            <a:endParaRPr lang="en-US" sz="900" dirty="0"/>
          </a:p>
          <a:p>
            <a:pPr lvl="0"/>
            <a:r>
              <a:rPr lang="en-US" sz="900" dirty="0" smtClean="0"/>
              <a:t>Class Exercise: Using SPIFFS</a:t>
            </a:r>
            <a:endParaRPr lang="en-US" sz="1000" dirty="0" smtClean="0"/>
          </a:p>
        </p:txBody>
      </p:sp>
      <p:sp>
        <p:nvSpPr>
          <p:cNvPr id="4" name="Content Placeholder 3"/>
          <p:cNvSpPr>
            <a:spLocks noGrp="1"/>
          </p:cNvSpPr>
          <p:nvPr>
            <p:ph sz="half" idx="2"/>
          </p:nvPr>
        </p:nvSpPr>
        <p:spPr>
          <a:xfrm>
            <a:off x="4648200" y="609600"/>
            <a:ext cx="4038600" cy="5867400"/>
          </a:xfrm>
        </p:spPr>
        <p:txBody>
          <a:bodyPr>
            <a:noAutofit/>
          </a:bodyPr>
          <a:lstStyle/>
          <a:p>
            <a:pPr marL="0" indent="0">
              <a:buNone/>
            </a:pPr>
            <a:r>
              <a:rPr lang="en-US" sz="1050" b="1" dirty="0"/>
              <a:t>Lesson 6</a:t>
            </a:r>
            <a:r>
              <a:rPr lang="en-US" sz="1050" b="1" dirty="0" smtClean="0"/>
              <a:t>: 21Mar23 </a:t>
            </a:r>
            <a:r>
              <a:rPr lang="en-US" sz="1050" b="1" dirty="0"/>
              <a:t>– </a:t>
            </a:r>
            <a:r>
              <a:rPr lang="en-US" sz="1050" b="1" dirty="0" err="1"/>
              <a:t>WiFi</a:t>
            </a:r>
            <a:endParaRPr lang="en-US" sz="1050" dirty="0"/>
          </a:p>
          <a:p>
            <a:pPr lvl="0"/>
            <a:r>
              <a:rPr lang="en-US" sz="900" dirty="0"/>
              <a:t>Review of </a:t>
            </a:r>
            <a:r>
              <a:rPr lang="en-US" sz="900" dirty="0" err="1"/>
              <a:t>WiFi</a:t>
            </a:r>
            <a:r>
              <a:rPr lang="en-US" sz="900" dirty="0"/>
              <a:t> </a:t>
            </a:r>
            <a:r>
              <a:rPr lang="en-US" sz="900" dirty="0" smtClean="0"/>
              <a:t>technology (but no gory details)</a:t>
            </a:r>
            <a:endParaRPr lang="en-US" sz="900" dirty="0"/>
          </a:p>
          <a:p>
            <a:pPr lvl="0"/>
            <a:r>
              <a:rPr lang="en-US" sz="900" dirty="0"/>
              <a:t>Class Exercise: </a:t>
            </a:r>
            <a:r>
              <a:rPr lang="en-US" sz="900" dirty="0" smtClean="0"/>
              <a:t>Review of </a:t>
            </a:r>
            <a:r>
              <a:rPr lang="en-US" sz="900" dirty="0" err="1"/>
              <a:t>WiFi</a:t>
            </a:r>
            <a:r>
              <a:rPr lang="en-US" sz="900" dirty="0"/>
              <a:t> </a:t>
            </a:r>
            <a:r>
              <a:rPr lang="en-US" sz="900" i="1" dirty="0"/>
              <a:t>access</a:t>
            </a:r>
            <a:r>
              <a:rPr lang="en-US" sz="900" dirty="0"/>
              <a:t> with </a:t>
            </a:r>
            <a:r>
              <a:rPr lang="en-US" sz="900" dirty="0" err="1" smtClean="0"/>
              <a:t>WiFi</a:t>
            </a:r>
            <a:r>
              <a:rPr lang="en-US" sz="900" dirty="0" smtClean="0"/>
              <a:t> Manager</a:t>
            </a:r>
          </a:p>
          <a:p>
            <a:pPr lvl="0"/>
            <a:r>
              <a:rPr lang="en-US" sz="900" dirty="0" smtClean="0"/>
              <a:t>Web server and client HTTP architecture</a:t>
            </a:r>
            <a:endParaRPr lang="en-US" sz="900" dirty="0"/>
          </a:p>
          <a:p>
            <a:pPr lvl="0"/>
            <a:r>
              <a:rPr lang="en-US" sz="900" dirty="0" smtClean="0"/>
              <a:t>Introduction to HTML</a:t>
            </a:r>
            <a:endParaRPr lang="en-US" sz="900" dirty="0"/>
          </a:p>
          <a:p>
            <a:pPr lvl="0"/>
            <a:r>
              <a:rPr lang="en-US" sz="900" dirty="0" smtClean="0"/>
              <a:t>Creating a basic ESP8266 web server</a:t>
            </a:r>
            <a:endParaRPr lang="en-US" sz="900" dirty="0"/>
          </a:p>
          <a:p>
            <a:pPr marL="0" indent="0">
              <a:buNone/>
            </a:pPr>
            <a:r>
              <a:rPr lang="en-US" sz="1050" b="1" dirty="0" smtClean="0"/>
              <a:t>Lesson 7: 28Mar23 </a:t>
            </a:r>
            <a:r>
              <a:rPr lang="en-US" sz="1050" b="1" dirty="0"/>
              <a:t>– Web Technology</a:t>
            </a:r>
            <a:endParaRPr lang="en-US" sz="1050" dirty="0"/>
          </a:p>
          <a:p>
            <a:pPr lvl="0"/>
            <a:r>
              <a:rPr lang="en-US" sz="900" dirty="0" smtClean="0"/>
              <a:t>More on HTML tags</a:t>
            </a:r>
          </a:p>
          <a:p>
            <a:pPr lvl="0"/>
            <a:r>
              <a:rPr lang="en-US" sz="900" dirty="0" smtClean="0"/>
              <a:t>HTTP and Mime Types</a:t>
            </a:r>
          </a:p>
          <a:p>
            <a:pPr lvl="0"/>
            <a:r>
              <a:rPr lang="en-US" sz="900" dirty="0" smtClean="0"/>
              <a:t>Using SPIFFS</a:t>
            </a:r>
          </a:p>
          <a:p>
            <a:pPr lvl="0"/>
            <a:r>
              <a:rPr lang="en-US" sz="900" dirty="0" smtClean="0"/>
              <a:t>Class Exercise: Display A Web Page</a:t>
            </a:r>
          </a:p>
          <a:p>
            <a:pPr marL="0" indent="0">
              <a:buNone/>
            </a:pPr>
            <a:r>
              <a:rPr lang="en-US" sz="1050" b="1" dirty="0" smtClean="0"/>
              <a:t>Lesson 8: 4Apr23 </a:t>
            </a:r>
            <a:r>
              <a:rPr lang="en-US" sz="1050" b="1" dirty="0"/>
              <a:t>– </a:t>
            </a:r>
            <a:r>
              <a:rPr lang="en-US" sz="1050" b="1" dirty="0" smtClean="0"/>
              <a:t>Doing More With Web Servers</a:t>
            </a:r>
            <a:endParaRPr lang="en-US" sz="1050" b="1" dirty="0"/>
          </a:p>
          <a:p>
            <a:r>
              <a:rPr lang="en-US" sz="900" dirty="0" smtClean="0"/>
              <a:t>HTML Form Data</a:t>
            </a:r>
          </a:p>
          <a:p>
            <a:r>
              <a:rPr lang="en-US" sz="900" dirty="0" smtClean="0"/>
              <a:t>Asynchronous Web Server Installation</a:t>
            </a:r>
          </a:p>
          <a:p>
            <a:r>
              <a:rPr lang="en-US" sz="900" dirty="0" smtClean="0"/>
              <a:t>Class Exercise: Displaying Sensor Data With </a:t>
            </a:r>
            <a:r>
              <a:rPr lang="en-US" sz="900" dirty="0" err="1" smtClean="0"/>
              <a:t>Async</a:t>
            </a:r>
            <a:r>
              <a:rPr lang="en-US" sz="900" dirty="0" smtClean="0"/>
              <a:t> Web Server</a:t>
            </a:r>
          </a:p>
          <a:p>
            <a:r>
              <a:rPr lang="en-US" sz="900" dirty="0" smtClean="0"/>
              <a:t>Class Exercise: Retrieving Form Data with </a:t>
            </a:r>
            <a:r>
              <a:rPr lang="en-US" sz="900" dirty="0" err="1" smtClean="0"/>
              <a:t>Async</a:t>
            </a:r>
            <a:r>
              <a:rPr lang="en-US" sz="900" dirty="0" smtClean="0"/>
              <a:t> Web Server</a:t>
            </a:r>
          </a:p>
          <a:p>
            <a:pPr marL="0" indent="0">
              <a:buNone/>
            </a:pPr>
            <a:r>
              <a:rPr lang="en-US" sz="1000" b="1" dirty="0"/>
              <a:t>Lesson </a:t>
            </a:r>
            <a:r>
              <a:rPr lang="en-US" sz="1000" b="1" dirty="0" smtClean="0"/>
              <a:t>9: 11Apr23 </a:t>
            </a:r>
            <a:r>
              <a:rPr lang="en-US" sz="1000" b="1" dirty="0"/>
              <a:t>– </a:t>
            </a:r>
            <a:r>
              <a:rPr lang="en-US" sz="1000" b="1" dirty="0" err="1" smtClean="0"/>
              <a:t>Wifi</a:t>
            </a:r>
            <a:r>
              <a:rPr lang="en-US" sz="1000" b="1" dirty="0" smtClean="0"/>
              <a:t> Manager, API’s, Web Scraping</a:t>
            </a:r>
            <a:endParaRPr lang="en-US" sz="1000" dirty="0" smtClean="0"/>
          </a:p>
          <a:p>
            <a:r>
              <a:rPr lang="en-US" sz="1050" dirty="0" smtClean="0"/>
              <a:t>Class </a:t>
            </a:r>
            <a:r>
              <a:rPr lang="en-US" sz="1050" dirty="0"/>
              <a:t>Exercise: Displaying form data with </a:t>
            </a:r>
            <a:r>
              <a:rPr lang="en-US" sz="1050" dirty="0" err="1"/>
              <a:t>MD_Parola</a:t>
            </a:r>
            <a:endParaRPr lang="en-US" sz="1050" dirty="0"/>
          </a:p>
          <a:p>
            <a:r>
              <a:rPr lang="en-US" sz="1050" dirty="0" smtClean="0"/>
              <a:t>APIs</a:t>
            </a:r>
          </a:p>
          <a:p>
            <a:r>
              <a:rPr lang="en-US" sz="1050" dirty="0" smtClean="0"/>
              <a:t>Web Scraping</a:t>
            </a:r>
          </a:p>
          <a:p>
            <a:pPr marL="0" indent="0">
              <a:buNone/>
            </a:pPr>
            <a:r>
              <a:rPr lang="en-US" sz="900" b="1" dirty="0"/>
              <a:t>Lesson 10: 18Apr23 – </a:t>
            </a:r>
            <a:r>
              <a:rPr lang="en-US" sz="900" b="1" dirty="0" smtClean="0"/>
              <a:t>JSON and REST API’s</a:t>
            </a:r>
            <a:endParaRPr lang="en-US" sz="900" dirty="0"/>
          </a:p>
          <a:p>
            <a:r>
              <a:rPr lang="en-US" sz="1000" dirty="0" smtClean="0"/>
              <a:t>Introduction to JSON</a:t>
            </a:r>
            <a:endParaRPr lang="en-US" sz="1000" dirty="0"/>
          </a:p>
          <a:p>
            <a:r>
              <a:rPr lang="en-US" sz="1000" dirty="0" smtClean="0"/>
              <a:t>Using JSON with Arduino</a:t>
            </a:r>
            <a:endParaRPr lang="en-US" sz="1000" dirty="0"/>
          </a:p>
          <a:p>
            <a:r>
              <a:rPr lang="en-US" sz="1000" dirty="0" smtClean="0"/>
              <a:t>Using REST with Arduino</a:t>
            </a:r>
            <a:endParaRPr lang="en-US" sz="1000" b="1" dirty="0" smtClean="0"/>
          </a:p>
          <a:p>
            <a:pPr marL="0" indent="0">
              <a:buNone/>
            </a:pPr>
            <a:r>
              <a:rPr lang="en-US" sz="1000" b="1" dirty="0" smtClean="0"/>
              <a:t>Lesson 11: 25Apr23 </a:t>
            </a:r>
            <a:r>
              <a:rPr lang="en-US" sz="1000" b="1" dirty="0"/>
              <a:t>– Internet Access</a:t>
            </a:r>
            <a:endParaRPr lang="en-US" sz="1000" dirty="0"/>
          </a:p>
          <a:p>
            <a:r>
              <a:rPr lang="en-US" sz="1050" dirty="0" smtClean="0"/>
              <a:t>Scraping </a:t>
            </a:r>
            <a:r>
              <a:rPr lang="en-US" sz="1050" dirty="0"/>
              <a:t>information from an Internet web page</a:t>
            </a:r>
          </a:p>
          <a:p>
            <a:r>
              <a:rPr lang="en-US" sz="1050" dirty="0"/>
              <a:t>Obtaining weather information from the Internet</a:t>
            </a:r>
          </a:p>
          <a:p>
            <a:r>
              <a:rPr lang="en-US" sz="1050" dirty="0"/>
              <a:t>Class Exercise: </a:t>
            </a:r>
            <a:r>
              <a:rPr lang="en-US" sz="1050" dirty="0" smtClean="0"/>
              <a:t>Getting and displaying </a:t>
            </a:r>
            <a:r>
              <a:rPr lang="en-US" sz="1050" dirty="0"/>
              <a:t>weather information</a:t>
            </a:r>
            <a:endParaRPr lang="en-US" sz="1050" b="1" dirty="0"/>
          </a:p>
          <a:p>
            <a:pPr marL="0" indent="0">
              <a:buNone/>
            </a:pPr>
            <a:r>
              <a:rPr lang="en-US" sz="1050" b="1" dirty="0" smtClean="0"/>
              <a:t>Lesson </a:t>
            </a:r>
            <a:r>
              <a:rPr lang="en-US" sz="1050" b="1" dirty="0" smtClean="0"/>
              <a:t>12: 2May23 </a:t>
            </a:r>
            <a:r>
              <a:rPr lang="en-US" sz="1050" b="1" dirty="0"/>
              <a:t>– </a:t>
            </a:r>
            <a:r>
              <a:rPr lang="en-US" sz="1050" b="1" dirty="0" err="1" smtClean="0"/>
              <a:t>IoT</a:t>
            </a:r>
            <a:r>
              <a:rPr lang="en-US" sz="1050" b="1" dirty="0" smtClean="0"/>
              <a:t> Messaging and MQTT</a:t>
            </a:r>
            <a:endParaRPr lang="en-US" sz="1050" b="1" dirty="0"/>
          </a:p>
          <a:p>
            <a:r>
              <a:rPr lang="en-US" sz="900" dirty="0" smtClean="0"/>
              <a:t>Introduction to </a:t>
            </a:r>
            <a:r>
              <a:rPr lang="en-US" sz="900" dirty="0" err="1" smtClean="0"/>
              <a:t>IoT</a:t>
            </a:r>
            <a:r>
              <a:rPr lang="en-US" sz="900" dirty="0" smtClean="0"/>
              <a:t> network messaging and MQTT</a:t>
            </a:r>
            <a:endParaRPr lang="en-US" sz="900" dirty="0"/>
          </a:p>
          <a:p>
            <a:r>
              <a:rPr lang="en-US" sz="900" dirty="0" smtClean="0"/>
              <a:t>Subscribing to an MQTT service</a:t>
            </a:r>
            <a:endParaRPr lang="en-US" sz="900" dirty="0"/>
          </a:p>
          <a:p>
            <a:r>
              <a:rPr lang="en-US" sz="900" dirty="0" smtClean="0"/>
              <a:t>Publishing to an MQTT service</a:t>
            </a:r>
            <a:endParaRPr lang="en-US" sz="900" dirty="0"/>
          </a:p>
          <a:p>
            <a:r>
              <a:rPr lang="en-US" sz="900" dirty="0" smtClean="0"/>
              <a:t>Class Exercise: Using MQTT and </a:t>
            </a:r>
            <a:r>
              <a:rPr lang="en-US" sz="900" dirty="0" err="1" smtClean="0"/>
              <a:t>WiFi</a:t>
            </a:r>
            <a:endParaRPr lang="en-US" sz="900" dirty="0"/>
          </a:p>
          <a:p>
            <a:r>
              <a:rPr lang="en-US" sz="1000" dirty="0" smtClean="0"/>
              <a:t>Trimester </a:t>
            </a:r>
            <a:r>
              <a:rPr lang="en-US" sz="1000" dirty="0" smtClean="0"/>
              <a:t>Review and Graduation</a:t>
            </a:r>
            <a:endParaRPr lang="en-US" sz="1000" dirty="0"/>
          </a:p>
        </p:txBody>
      </p:sp>
    </p:spTree>
    <p:extLst>
      <p:ext uri="{BB962C8B-B14F-4D97-AF65-F5344CB8AC3E}">
        <p14:creationId xmlns:p14="http://schemas.microsoft.com/office/powerpoint/2010/main" val="3835743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Arrow Connector 48"/>
          <p:cNvCxnSpPr/>
          <p:nvPr/>
        </p:nvCxnSpPr>
        <p:spPr>
          <a:xfrm>
            <a:off x="4572000" y="3379351"/>
            <a:ext cx="0" cy="1040249"/>
          </a:xfrm>
          <a:prstGeom prst="straightConnector1">
            <a:avLst/>
          </a:prstGeom>
          <a:ln w="38100">
            <a:solidFill>
              <a:srgbClr val="00FFFF"/>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endCxn id="19" idx="3"/>
          </p:cNvCxnSpPr>
          <p:nvPr/>
        </p:nvCxnSpPr>
        <p:spPr>
          <a:xfrm flipH="1">
            <a:off x="3733800" y="2819400"/>
            <a:ext cx="762000" cy="130805"/>
          </a:xfrm>
          <a:prstGeom prst="straightConnector1">
            <a:avLst/>
          </a:prstGeom>
          <a:ln w="38100">
            <a:solidFill>
              <a:srgbClr val="00FFFF"/>
            </a:solidFill>
            <a:tailEnd type="arrow"/>
          </a:ln>
        </p:spPr>
        <p:style>
          <a:lnRef idx="1">
            <a:schemeClr val="accent1"/>
          </a:lnRef>
          <a:fillRef idx="0">
            <a:schemeClr val="accent1"/>
          </a:fillRef>
          <a:effectRef idx="0">
            <a:schemeClr val="accent1"/>
          </a:effectRef>
          <a:fontRef idx="minor">
            <a:schemeClr val="tx1"/>
          </a:fontRef>
        </p:style>
      </p:cxnSp>
      <p:cxnSp>
        <p:nvCxnSpPr>
          <p:cNvPr id="9" name="Elbow Connector 8"/>
          <p:cNvCxnSpPr/>
          <p:nvPr/>
        </p:nvCxnSpPr>
        <p:spPr>
          <a:xfrm rot="10800000" flipV="1">
            <a:off x="3505200" y="3230601"/>
            <a:ext cx="1143000" cy="1135318"/>
          </a:xfrm>
          <a:prstGeom prst="bentConnector3">
            <a:avLst>
              <a:gd name="adj1" fmla="val 50000"/>
            </a:avLst>
          </a:prstGeom>
          <a:ln w="38100">
            <a:solidFill>
              <a:srgbClr val="00FFFF"/>
            </a:solidFill>
            <a:tailEnd type="arrow"/>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57200" y="46038"/>
            <a:ext cx="8229600" cy="411162"/>
          </a:xfrm>
        </p:spPr>
        <p:txBody>
          <a:bodyPr/>
          <a:lstStyle/>
          <a:p>
            <a:r>
              <a:rPr lang="en-US" sz="2800" dirty="0" smtClean="0"/>
              <a:t>Flash Drive Contents Reminder</a:t>
            </a:r>
            <a:endParaRPr lang="en-US" sz="2800" dirty="0"/>
          </a:p>
        </p:txBody>
      </p:sp>
      <p:sp>
        <p:nvSpPr>
          <p:cNvPr id="5" name="TextBox 4"/>
          <p:cNvSpPr txBox="1"/>
          <p:nvPr/>
        </p:nvSpPr>
        <p:spPr>
          <a:xfrm>
            <a:off x="76200" y="457200"/>
            <a:ext cx="4572000" cy="1969770"/>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When I update parts of your flash drives, you can either </a:t>
            </a:r>
            <a:r>
              <a:rPr lang="en-US" sz="1400" i="1" dirty="0" smtClean="0">
                <a:solidFill>
                  <a:schemeClr val="bg1"/>
                </a:solidFill>
                <a:latin typeface="Arial" panose="020B0604020202020204" pitchFamily="34" charset="0"/>
                <a:cs typeface="Arial" panose="020B0604020202020204" pitchFamily="34" charset="0"/>
              </a:rPr>
              <a:t>recopy the entire section</a:t>
            </a:r>
            <a:r>
              <a:rPr lang="en-US" sz="1400" dirty="0" smtClean="0">
                <a:solidFill>
                  <a:schemeClr val="bg1"/>
                </a:solidFill>
                <a:latin typeface="Arial" panose="020B0604020202020204" pitchFamily="34" charset="0"/>
                <a:cs typeface="Arial" panose="020B0604020202020204" pitchFamily="34" charset="0"/>
              </a:rPr>
              <a:t>, or </a:t>
            </a:r>
            <a:r>
              <a:rPr lang="en-US" sz="1400" i="1" dirty="0" smtClean="0">
                <a:solidFill>
                  <a:schemeClr val="bg1"/>
                </a:solidFill>
                <a:latin typeface="Arial" panose="020B0604020202020204" pitchFamily="34" charset="0"/>
                <a:cs typeface="Arial" panose="020B0604020202020204" pitchFamily="34" charset="0"/>
              </a:rPr>
              <a:t>just copy the updated part</a:t>
            </a:r>
            <a:r>
              <a:rPr lang="en-US" sz="1400" dirty="0" smtClean="0">
                <a:solidFill>
                  <a:schemeClr val="bg1"/>
                </a:solidFill>
                <a:latin typeface="Arial" panose="020B0604020202020204" pitchFamily="34" charset="0"/>
                <a:cs typeface="Arial" panose="020B0604020202020204" pitchFamily="34" charset="0"/>
              </a:rPr>
              <a:t>.</a:t>
            </a:r>
          </a:p>
          <a:p>
            <a:pPr marL="285750" indent="-285750">
              <a:spcBef>
                <a:spcPts val="600"/>
              </a:spcBef>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However, </a:t>
            </a:r>
            <a:r>
              <a:rPr lang="en-US" sz="1400" b="1" dirty="0" smtClean="0">
                <a:solidFill>
                  <a:schemeClr val="bg1"/>
                </a:solidFill>
                <a:latin typeface="Arial" panose="020B0604020202020204" pitchFamily="34" charset="0"/>
                <a:cs typeface="Arial" panose="020B0604020202020204" pitchFamily="34" charset="0"/>
              </a:rPr>
              <a:t>you will need to explicitly copy any new files so that they are locally accessible on your laptops</a:t>
            </a:r>
          </a:p>
          <a:p>
            <a:pPr marL="285750" indent="-285750">
              <a:spcBef>
                <a:spcPts val="600"/>
              </a:spcBef>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Copying just </a:t>
            </a:r>
            <a:r>
              <a:rPr lang="en-US" sz="1400" i="1" dirty="0" smtClean="0">
                <a:solidFill>
                  <a:schemeClr val="bg1"/>
                </a:solidFill>
                <a:latin typeface="Arial" panose="020B0604020202020204" pitchFamily="34" charset="0"/>
                <a:cs typeface="Arial" panose="020B0604020202020204" pitchFamily="34" charset="0"/>
              </a:rPr>
              <a:t>lesson</a:t>
            </a:r>
            <a:r>
              <a:rPr lang="en-US" sz="1400" dirty="0" smtClean="0">
                <a:solidFill>
                  <a:schemeClr val="bg1"/>
                </a:solidFill>
                <a:latin typeface="Arial" panose="020B0604020202020204" pitchFamily="34" charset="0"/>
                <a:cs typeface="Arial" panose="020B0604020202020204" pitchFamily="34" charset="0"/>
              </a:rPr>
              <a:t> files will– wait for it!– </a:t>
            </a:r>
            <a:r>
              <a:rPr lang="en-US" sz="1400" i="1" dirty="0" smtClean="0">
                <a:solidFill>
                  <a:schemeClr val="bg1"/>
                </a:solidFill>
                <a:latin typeface="Arial" panose="020B0604020202020204" pitchFamily="34" charset="0"/>
                <a:cs typeface="Arial" panose="020B0604020202020204" pitchFamily="34" charset="0"/>
              </a:rPr>
              <a:t>copy only the lesson files. </a:t>
            </a:r>
            <a:endParaRPr lang="en-US" sz="1400" i="1" dirty="0">
              <a:solidFill>
                <a:schemeClr val="bg1"/>
              </a:solidFill>
              <a:latin typeface="Arial" panose="020B0604020202020204" pitchFamily="34" charset="0"/>
              <a:cs typeface="Arial" panose="020B0604020202020204" pitchFamily="34" charset="0"/>
            </a:endParaRPr>
          </a:p>
        </p:txBody>
      </p:sp>
      <p:pic>
        <p:nvPicPr>
          <p:cNvPr id="1034"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8198" y="5555362"/>
            <a:ext cx="918002" cy="1207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itle 1"/>
          <p:cNvSpPr txBox="1">
            <a:spLocks/>
          </p:cNvSpPr>
          <p:nvPr/>
        </p:nvSpPr>
        <p:spPr>
          <a:xfrm>
            <a:off x="5010456" y="1805790"/>
            <a:ext cx="3148760" cy="411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2800" dirty="0" smtClean="0">
                <a:solidFill>
                  <a:srgbClr val="00FFFF"/>
                </a:solidFill>
              </a:rPr>
              <a:t>FLASH DRIVE</a:t>
            </a:r>
            <a:endParaRPr lang="en-US" sz="2800" dirty="0">
              <a:solidFill>
                <a:srgbClr val="00FFFF"/>
              </a:solidFill>
            </a:endParaRPr>
          </a:p>
        </p:txBody>
      </p:sp>
      <p:sp>
        <p:nvSpPr>
          <p:cNvPr id="17" name="TextBox 16"/>
          <p:cNvSpPr txBox="1"/>
          <p:nvPr/>
        </p:nvSpPr>
        <p:spPr>
          <a:xfrm>
            <a:off x="4267200" y="2209800"/>
            <a:ext cx="4572000" cy="1169551"/>
          </a:xfrm>
          <a:prstGeom prst="rect">
            <a:avLst/>
          </a:prstGeom>
          <a:solidFill>
            <a:srgbClr val="002060"/>
          </a:solidFill>
          <a:ln w="38100">
            <a:solidFill>
              <a:srgbClr val="00FFFF"/>
            </a:solidFill>
          </a:ln>
        </p:spPr>
        <p:txBody>
          <a:bodyPr wrap="square" rtlCol="0">
            <a:spAutoFit/>
          </a:bodyPr>
          <a:lstStyle/>
          <a:p>
            <a:pPr marL="285750" indent="-285750">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Archive–</a:t>
            </a:r>
            <a:r>
              <a:rPr lang="en-US" sz="1400" dirty="0" err="1" smtClean="0">
                <a:solidFill>
                  <a:schemeClr val="bg1"/>
                </a:solidFill>
                <a:latin typeface="Arial" panose="020B0604020202020204" pitchFamily="34" charset="0"/>
                <a:cs typeface="Arial" panose="020B0604020202020204" pitchFamily="34" charset="0"/>
              </a:rPr>
              <a:t>BasicProgrammingWith</a:t>
            </a:r>
            <a:r>
              <a:rPr lang="en-US" sz="1400" dirty="0" smtClean="0">
                <a:solidFill>
                  <a:schemeClr val="bg1"/>
                </a:solidFill>
                <a:latin typeface="Arial" panose="020B0604020202020204" pitchFamily="34" charset="0"/>
                <a:cs typeface="Arial" panose="020B0604020202020204" pitchFamily="34" charset="0"/>
              </a:rPr>
              <a:t> Arduino-Fall2022</a:t>
            </a:r>
            <a:endParaRPr lang="en-US" sz="1400" i="1"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Archive-IntroductionToArduino-Spring2022</a:t>
            </a:r>
          </a:p>
          <a:p>
            <a:pPr marL="285750" indent="-285750">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IntermediateProgramming</a:t>
            </a:r>
            <a:r>
              <a:rPr lang="en-US" sz="1400" dirty="0" smtClean="0">
                <a:solidFill>
                  <a:schemeClr val="bg1"/>
                </a:solidFill>
                <a:latin typeface="Arial" panose="020B0604020202020204" pitchFamily="34" charset="0"/>
                <a:cs typeface="Arial" panose="020B0604020202020204" pitchFamily="34" charset="0"/>
              </a:rPr>
              <a:t>-Software</a:t>
            </a:r>
          </a:p>
          <a:p>
            <a:pPr marL="285750" indent="-285750">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IntermediateProgramming</a:t>
            </a:r>
            <a:r>
              <a:rPr lang="en-US" sz="1400" dirty="0" smtClean="0">
                <a:solidFill>
                  <a:schemeClr val="bg1"/>
                </a:solidFill>
                <a:latin typeface="Arial" panose="020B0604020202020204" pitchFamily="34" charset="0"/>
                <a:cs typeface="Arial" panose="020B0604020202020204" pitchFamily="34" charset="0"/>
              </a:rPr>
              <a:t>-Lessons</a:t>
            </a:r>
          </a:p>
          <a:p>
            <a:pPr marL="285750" indent="-285750">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IntermediateProgramming</a:t>
            </a:r>
            <a:r>
              <a:rPr lang="en-US" sz="1400" dirty="0" smtClean="0">
                <a:solidFill>
                  <a:schemeClr val="bg1"/>
                </a:solidFill>
                <a:latin typeface="Arial" panose="020B0604020202020204" pitchFamily="34" charset="0"/>
                <a:cs typeface="Arial" panose="020B0604020202020204" pitchFamily="34" charset="0"/>
              </a:rPr>
              <a:t>-Documentation</a:t>
            </a:r>
          </a:p>
        </p:txBody>
      </p:sp>
      <p:sp>
        <p:nvSpPr>
          <p:cNvPr id="18" name="TextBox 17"/>
          <p:cNvSpPr txBox="1"/>
          <p:nvPr/>
        </p:nvSpPr>
        <p:spPr>
          <a:xfrm>
            <a:off x="304800" y="4495800"/>
            <a:ext cx="3429000" cy="769441"/>
          </a:xfrm>
          <a:prstGeom prst="rect">
            <a:avLst/>
          </a:prstGeom>
          <a:noFill/>
          <a:ln w="19050">
            <a:solidFill>
              <a:srgbClr val="00FFFF"/>
            </a:solidFill>
          </a:ln>
        </p:spPr>
        <p:txBody>
          <a:bodyPr wrap="square" rtlCol="0">
            <a:spAutoFit/>
          </a:bodyPr>
          <a:lstStyle/>
          <a:p>
            <a:pPr marL="285750" indent="-285750">
              <a:buFont typeface="Arial" panose="020B0604020202020204" pitchFamily="34" charset="0"/>
              <a:buChar char="•"/>
            </a:pPr>
            <a:r>
              <a:rPr lang="en-US" sz="1100" dirty="0" smtClean="0">
                <a:solidFill>
                  <a:schemeClr val="bg1"/>
                </a:solidFill>
                <a:latin typeface="Arial" panose="020B0604020202020204" pitchFamily="34" charset="0"/>
                <a:cs typeface="Arial" panose="020B0604020202020204" pitchFamily="34" charset="0"/>
              </a:rPr>
              <a:t>IntermediateProgramming-Lesson1</a:t>
            </a:r>
            <a:endParaRPr lang="en-US" sz="1100" i="1"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100" dirty="0" smtClean="0">
                <a:solidFill>
                  <a:schemeClr val="bg1"/>
                </a:solidFill>
                <a:latin typeface="Arial" panose="020B0604020202020204" pitchFamily="34" charset="0"/>
                <a:cs typeface="Arial" panose="020B0604020202020204" pitchFamily="34" charset="0"/>
              </a:rPr>
              <a:t>IntermediateProgramming-Lesson2</a:t>
            </a:r>
          </a:p>
          <a:p>
            <a:pPr marL="285750" indent="-285750">
              <a:buFont typeface="Arial" panose="020B0604020202020204" pitchFamily="34" charset="0"/>
              <a:buChar char="•"/>
            </a:pPr>
            <a:r>
              <a:rPr lang="en-US" sz="1100" dirty="0" smtClean="0">
                <a:solidFill>
                  <a:schemeClr val="bg1"/>
                </a:solidFill>
                <a:latin typeface="Arial" panose="020B0604020202020204" pitchFamily="34" charset="0"/>
                <a:cs typeface="Arial" panose="020B0604020202020204" pitchFamily="34" charset="0"/>
              </a:rPr>
              <a:t>IntermediateProgramming-Lesson3</a:t>
            </a:r>
          </a:p>
          <a:p>
            <a:pPr marL="285750" indent="-285750">
              <a:buFont typeface="Arial" panose="020B0604020202020204" pitchFamily="34" charset="0"/>
              <a:buChar char="•"/>
            </a:pPr>
            <a:r>
              <a:rPr lang="en-US" sz="1100" dirty="0" smtClean="0">
                <a:solidFill>
                  <a:srgbClr val="FF0000"/>
                </a:solidFill>
                <a:latin typeface="Arial" panose="020B0604020202020204" pitchFamily="34" charset="0"/>
                <a:cs typeface="Arial" panose="020B0604020202020204" pitchFamily="34" charset="0"/>
              </a:rPr>
              <a:t>IntermediateProgramming-Lesson10</a:t>
            </a:r>
            <a:endParaRPr lang="en-US" sz="1100" dirty="0">
              <a:solidFill>
                <a:srgbClr val="FF0000"/>
              </a:solidFill>
              <a:latin typeface="Arial" panose="020B0604020202020204" pitchFamily="34" charset="0"/>
              <a:cs typeface="Arial" panose="020B0604020202020204" pitchFamily="34" charset="0"/>
            </a:endParaRPr>
          </a:p>
        </p:txBody>
      </p:sp>
      <p:sp>
        <p:nvSpPr>
          <p:cNvPr id="19" name="TextBox 18"/>
          <p:cNvSpPr txBox="1"/>
          <p:nvPr/>
        </p:nvSpPr>
        <p:spPr>
          <a:xfrm>
            <a:off x="304800" y="2819400"/>
            <a:ext cx="3429000" cy="261610"/>
          </a:xfrm>
          <a:prstGeom prst="rect">
            <a:avLst/>
          </a:prstGeom>
          <a:noFill/>
          <a:ln w="19050">
            <a:solidFill>
              <a:srgbClr val="00FFFF"/>
            </a:solidFill>
          </a:ln>
        </p:spPr>
        <p:txBody>
          <a:bodyPr wrap="square" rtlCol="0">
            <a:spAutoFit/>
          </a:bodyPr>
          <a:lstStyle/>
          <a:p>
            <a:r>
              <a:rPr lang="en-US" sz="1100" dirty="0" smtClean="0">
                <a:solidFill>
                  <a:schemeClr val="bg1"/>
                </a:solidFill>
                <a:latin typeface="Arial" panose="020B0604020202020204" pitchFamily="34" charset="0"/>
                <a:cs typeface="Arial" panose="020B0604020202020204" pitchFamily="34" charset="0"/>
              </a:rPr>
              <a:t>ESP8266FS-0.5.0.zip</a:t>
            </a:r>
            <a:endParaRPr lang="en-US" sz="1100" dirty="0">
              <a:solidFill>
                <a:schemeClr val="bg1"/>
              </a:solidFill>
              <a:latin typeface="Arial" panose="020B0604020202020204" pitchFamily="34" charset="0"/>
              <a:cs typeface="Arial" panose="020B0604020202020204" pitchFamily="34" charset="0"/>
            </a:endParaRPr>
          </a:p>
        </p:txBody>
      </p:sp>
      <p:sp>
        <p:nvSpPr>
          <p:cNvPr id="20" name="TextBox 19"/>
          <p:cNvSpPr txBox="1"/>
          <p:nvPr/>
        </p:nvSpPr>
        <p:spPr>
          <a:xfrm>
            <a:off x="4267200" y="4447386"/>
            <a:ext cx="4572000" cy="2354491"/>
          </a:xfrm>
          <a:prstGeom prst="rect">
            <a:avLst/>
          </a:prstGeom>
          <a:noFill/>
          <a:ln w="19050">
            <a:solidFill>
              <a:srgbClr val="00FFFF"/>
            </a:solidFill>
          </a:ln>
        </p:spPr>
        <p:txBody>
          <a:bodyPr wrap="square" rtlCol="0">
            <a:spAutoFit/>
          </a:bodyPr>
          <a:lstStyle/>
          <a:p>
            <a:pPr marL="285750" indent="-285750">
              <a:spcBef>
                <a:spcPts val="600"/>
              </a:spcBef>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ArduinoReference</a:t>
            </a:r>
            <a:endParaRPr lang="en-US" sz="1400" dirty="0" smtClean="0">
              <a:solidFill>
                <a:schemeClr val="bg1"/>
              </a:solidFill>
              <a:latin typeface="Arial" panose="020B0604020202020204" pitchFamily="34" charset="0"/>
              <a:cs typeface="Arial" panose="020B0604020202020204" pitchFamily="34" charset="0"/>
            </a:endParaRPr>
          </a:p>
          <a:p>
            <a:pPr marL="742950" lvl="1" indent="-285750">
              <a:spcBef>
                <a:spcPts val="600"/>
              </a:spcBef>
              <a:buFont typeface="Arial" panose="020B0604020202020204" pitchFamily="34" charset="0"/>
              <a:buChar char="•"/>
            </a:pPr>
            <a:r>
              <a:rPr lang="en-US" sz="1100" b="1" dirty="0">
                <a:solidFill>
                  <a:schemeClr val="bg1"/>
                </a:solidFill>
                <a:latin typeface="Arial" panose="020B0604020202020204" pitchFamily="34" charset="0"/>
                <a:cs typeface="Arial" panose="020B0604020202020204" pitchFamily="34" charset="0"/>
              </a:rPr>
              <a:t>Beginning C for Arduino, 2nd Edition</a:t>
            </a:r>
            <a:endParaRPr lang="en-US" sz="1400" b="1" dirty="0">
              <a:solidFill>
                <a:schemeClr val="bg1"/>
              </a:solidFill>
              <a:latin typeface="Arial" panose="020B0604020202020204" pitchFamily="34" charset="0"/>
              <a:cs typeface="Arial" panose="020B0604020202020204" pitchFamily="34" charset="0"/>
            </a:endParaRPr>
          </a:p>
          <a:p>
            <a:pPr marL="285750" indent="-285750">
              <a:spcBef>
                <a:spcPts val="600"/>
              </a:spcBef>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BoardsGuides</a:t>
            </a:r>
            <a:endParaRPr lang="en-US" sz="1400" dirty="0" smtClean="0">
              <a:solidFill>
                <a:schemeClr val="bg1"/>
              </a:solidFill>
              <a:latin typeface="Arial" panose="020B0604020202020204" pitchFamily="34" charset="0"/>
              <a:cs typeface="Arial" panose="020B0604020202020204" pitchFamily="34" charset="0"/>
            </a:endParaRPr>
          </a:p>
          <a:p>
            <a:pPr marL="285750" indent="-285750">
              <a:spcBef>
                <a:spcPts val="600"/>
              </a:spcBef>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D1 Mini Reference</a:t>
            </a:r>
          </a:p>
          <a:p>
            <a:pPr marL="285750" indent="-285750">
              <a:spcBef>
                <a:spcPts val="600"/>
              </a:spcBef>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ElectronicsReference</a:t>
            </a:r>
            <a:endParaRPr lang="en-US" sz="1400" dirty="0" smtClean="0">
              <a:solidFill>
                <a:schemeClr val="bg1"/>
              </a:solidFill>
              <a:latin typeface="Arial" panose="020B0604020202020204" pitchFamily="34" charset="0"/>
              <a:cs typeface="Arial" panose="020B0604020202020204" pitchFamily="34" charset="0"/>
            </a:endParaRPr>
          </a:p>
          <a:p>
            <a:pPr marL="285750" indent="-285750">
              <a:spcBef>
                <a:spcPts val="600"/>
              </a:spcBef>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IoT</a:t>
            </a:r>
            <a:r>
              <a:rPr lang="en-US" sz="1400" dirty="0" smtClean="0">
                <a:solidFill>
                  <a:schemeClr val="bg1"/>
                </a:solidFill>
                <a:latin typeface="Arial" panose="020B0604020202020204" pitchFamily="34" charset="0"/>
                <a:cs typeface="Arial" panose="020B0604020202020204" pitchFamily="34" charset="0"/>
              </a:rPr>
              <a:t> Reference</a:t>
            </a:r>
          </a:p>
          <a:p>
            <a:pPr marL="285750" indent="-285750">
              <a:spcBef>
                <a:spcPts val="600"/>
              </a:spcBef>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LED Matrix Display Architecture</a:t>
            </a:r>
          </a:p>
          <a:p>
            <a:pPr marL="285750" indent="-285750">
              <a:spcBef>
                <a:spcPts val="600"/>
              </a:spcBef>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HackSpace</a:t>
            </a:r>
            <a:r>
              <a:rPr lang="en-US" sz="1400" dirty="0" smtClean="0">
                <a:solidFill>
                  <a:schemeClr val="bg1"/>
                </a:solidFill>
                <a:latin typeface="Arial" panose="020B0604020202020204" pitchFamily="34" charset="0"/>
                <a:cs typeface="Arial" panose="020B0604020202020204" pitchFamily="34" charset="0"/>
              </a:rPr>
              <a:t> Magazine</a:t>
            </a:r>
          </a:p>
        </p:txBody>
      </p:sp>
      <p:sp>
        <p:nvSpPr>
          <p:cNvPr id="21" name="Title 1"/>
          <p:cNvSpPr txBox="1">
            <a:spLocks/>
          </p:cNvSpPr>
          <p:nvPr/>
        </p:nvSpPr>
        <p:spPr>
          <a:xfrm>
            <a:off x="76200" y="2209800"/>
            <a:ext cx="3810000" cy="411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1200" dirty="0" err="1" smtClean="0">
                <a:solidFill>
                  <a:srgbClr val="00FFFF"/>
                </a:solidFill>
              </a:rPr>
              <a:t>IntermediateProgramming</a:t>
            </a:r>
            <a:r>
              <a:rPr lang="en-US" sz="1200" dirty="0" smtClean="0">
                <a:solidFill>
                  <a:srgbClr val="00FFFF"/>
                </a:solidFill>
              </a:rPr>
              <a:t>-Software</a:t>
            </a:r>
            <a:endParaRPr lang="en-US" sz="1200" dirty="0">
              <a:solidFill>
                <a:srgbClr val="00FFFF"/>
              </a:solidFill>
            </a:endParaRPr>
          </a:p>
        </p:txBody>
      </p:sp>
      <p:sp>
        <p:nvSpPr>
          <p:cNvPr id="22" name="Title 1"/>
          <p:cNvSpPr txBox="1">
            <a:spLocks/>
          </p:cNvSpPr>
          <p:nvPr/>
        </p:nvSpPr>
        <p:spPr>
          <a:xfrm>
            <a:off x="76200" y="4225504"/>
            <a:ext cx="3810000" cy="28083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1200" dirty="0" err="1" smtClean="0">
                <a:solidFill>
                  <a:srgbClr val="00FFFF"/>
                </a:solidFill>
              </a:rPr>
              <a:t>IntermediateProgramming</a:t>
            </a:r>
            <a:r>
              <a:rPr lang="en-US" sz="1200" dirty="0" smtClean="0">
                <a:solidFill>
                  <a:srgbClr val="00FFFF"/>
                </a:solidFill>
              </a:rPr>
              <a:t>-Lessons</a:t>
            </a:r>
            <a:endParaRPr lang="en-US" sz="1200" dirty="0">
              <a:solidFill>
                <a:srgbClr val="00FFFF"/>
              </a:solidFill>
            </a:endParaRPr>
          </a:p>
        </p:txBody>
      </p:sp>
      <p:sp>
        <p:nvSpPr>
          <p:cNvPr id="24" name="Title 1"/>
          <p:cNvSpPr txBox="1">
            <a:spLocks/>
          </p:cNvSpPr>
          <p:nvPr/>
        </p:nvSpPr>
        <p:spPr>
          <a:xfrm>
            <a:off x="4679836" y="4166556"/>
            <a:ext cx="3810000" cy="28083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1200" dirty="0" err="1" smtClean="0">
                <a:solidFill>
                  <a:srgbClr val="00FFFF"/>
                </a:solidFill>
              </a:rPr>
              <a:t>IntermediateProgramming</a:t>
            </a:r>
            <a:r>
              <a:rPr lang="en-US" sz="1200" dirty="0" smtClean="0">
                <a:solidFill>
                  <a:srgbClr val="00FFFF"/>
                </a:solidFill>
              </a:rPr>
              <a:t>-Documentation</a:t>
            </a:r>
            <a:endParaRPr lang="en-US" sz="1200" dirty="0">
              <a:solidFill>
                <a:srgbClr val="00FFFF"/>
              </a:solidFill>
            </a:endParaRPr>
          </a:p>
        </p:txBody>
      </p:sp>
      <p:cxnSp>
        <p:nvCxnSpPr>
          <p:cNvPr id="4" name="Straight Arrow Connector 3"/>
          <p:cNvCxnSpPr/>
          <p:nvPr/>
        </p:nvCxnSpPr>
        <p:spPr>
          <a:xfrm flipH="1">
            <a:off x="3886200" y="6577644"/>
            <a:ext cx="381000" cy="0"/>
          </a:xfrm>
          <a:prstGeom prst="straightConnector1">
            <a:avLst/>
          </a:prstGeom>
          <a:ln w="38100">
            <a:solidFill>
              <a:srgbClr val="00FFFF"/>
            </a:solidFill>
            <a:tailEnd type="arrow"/>
          </a:ln>
        </p:spPr>
        <p:style>
          <a:lnRef idx="1">
            <a:schemeClr val="accent1"/>
          </a:lnRef>
          <a:fillRef idx="0">
            <a:schemeClr val="accent1"/>
          </a:fillRef>
          <a:effectRef idx="0">
            <a:schemeClr val="accent1"/>
          </a:effectRef>
          <a:fontRef idx="minor">
            <a:schemeClr val="tx1"/>
          </a:fontRef>
        </p:style>
      </p:cxnSp>
      <p:sp>
        <p:nvSpPr>
          <p:cNvPr id="52" name="Title 1"/>
          <p:cNvSpPr txBox="1">
            <a:spLocks/>
          </p:cNvSpPr>
          <p:nvPr/>
        </p:nvSpPr>
        <p:spPr>
          <a:xfrm>
            <a:off x="76200" y="5555361"/>
            <a:ext cx="1524000" cy="120717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pPr algn="r"/>
            <a:r>
              <a:rPr lang="en-US" sz="1600" dirty="0" smtClean="0">
                <a:solidFill>
                  <a:srgbClr val="FFFF00"/>
                </a:solidFill>
              </a:rPr>
              <a:t>Can’t do reading homework without the files!</a:t>
            </a:r>
            <a:endParaRPr lang="en-US" sz="1600" dirty="0">
              <a:solidFill>
                <a:srgbClr val="FFFF00"/>
              </a:solidFill>
            </a:endParaRPr>
          </a:p>
        </p:txBody>
      </p:sp>
      <p:sp>
        <p:nvSpPr>
          <p:cNvPr id="54" name="Title 1"/>
          <p:cNvSpPr txBox="1">
            <a:spLocks/>
          </p:cNvSpPr>
          <p:nvPr/>
        </p:nvSpPr>
        <p:spPr>
          <a:xfrm>
            <a:off x="4876800" y="457200"/>
            <a:ext cx="3810000" cy="120717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pPr algn="l"/>
            <a:r>
              <a:rPr lang="en-US" sz="2000" dirty="0" smtClean="0">
                <a:solidFill>
                  <a:srgbClr val="FFFF00"/>
                </a:solidFill>
              </a:rPr>
              <a:t>Make certain you have copied everything in </a:t>
            </a:r>
            <a:r>
              <a:rPr lang="en-US" sz="2000" dirty="0" smtClean="0">
                <a:solidFill>
                  <a:srgbClr val="FF0000"/>
                </a:solidFill>
              </a:rPr>
              <a:t>RED</a:t>
            </a:r>
            <a:r>
              <a:rPr lang="en-US" sz="2000" dirty="0" smtClean="0">
                <a:solidFill>
                  <a:srgbClr val="FFFF00"/>
                </a:solidFill>
              </a:rPr>
              <a:t>!</a:t>
            </a:r>
            <a:br>
              <a:rPr lang="en-US" sz="2000" dirty="0" smtClean="0">
                <a:solidFill>
                  <a:srgbClr val="FFFF00"/>
                </a:solidFill>
              </a:rPr>
            </a:br>
            <a:r>
              <a:rPr lang="en-US" sz="1400" i="1" dirty="0" smtClean="0">
                <a:solidFill>
                  <a:srgbClr val="FFFF00"/>
                </a:solidFill>
              </a:rPr>
              <a:t>You should already have previously copied </a:t>
            </a:r>
            <a:r>
              <a:rPr lang="en-US" sz="1400" i="1" u="sng" dirty="0" smtClean="0">
                <a:solidFill>
                  <a:srgbClr val="FFFF00"/>
                </a:solidFill>
              </a:rPr>
              <a:t>everything else</a:t>
            </a:r>
            <a:r>
              <a:rPr lang="en-US" sz="1400" i="1" dirty="0" smtClean="0">
                <a:solidFill>
                  <a:srgbClr val="FFFF00"/>
                </a:solidFill>
              </a:rPr>
              <a:t>!</a:t>
            </a:r>
            <a:endParaRPr lang="en-US" sz="2000" i="1" dirty="0">
              <a:solidFill>
                <a:srgbClr val="FFFF00"/>
              </a:solidFill>
            </a:endParaRPr>
          </a:p>
        </p:txBody>
      </p:sp>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5000" y="5555362"/>
            <a:ext cx="832492" cy="1207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8" name="Straight Arrow Connector 57"/>
          <p:cNvCxnSpPr/>
          <p:nvPr/>
        </p:nvCxnSpPr>
        <p:spPr>
          <a:xfrm flipH="1">
            <a:off x="2737492" y="4876800"/>
            <a:ext cx="1910708" cy="747831"/>
          </a:xfrm>
          <a:prstGeom prst="straightConnector1">
            <a:avLst/>
          </a:prstGeom>
          <a:ln w="38100">
            <a:solidFill>
              <a:srgbClr val="00FFF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68096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792162"/>
          </a:xfrm>
        </p:spPr>
        <p:txBody>
          <a:bodyPr/>
          <a:lstStyle/>
          <a:p>
            <a:r>
              <a:rPr lang="en-US" sz="3200" dirty="0" smtClean="0"/>
              <a:t>Lesson </a:t>
            </a:r>
            <a:r>
              <a:rPr lang="en-US" sz="3200" dirty="0" smtClean="0"/>
              <a:t>10 </a:t>
            </a:r>
            <a:r>
              <a:rPr lang="en-US" sz="3200" dirty="0" smtClean="0"/>
              <a:t>– </a:t>
            </a:r>
            <a:r>
              <a:rPr lang="en-US" sz="3200" dirty="0" smtClean="0"/>
              <a:t>JSON and REST</a:t>
            </a:r>
            <a:endParaRPr lang="en-US" sz="3200" dirty="0">
              <a:solidFill>
                <a:srgbClr val="00FFFF"/>
              </a:solidFill>
            </a:endParaRPr>
          </a:p>
        </p:txBody>
      </p:sp>
      <p:sp>
        <p:nvSpPr>
          <p:cNvPr id="6" name="Content Placeholder 2"/>
          <p:cNvSpPr txBox="1">
            <a:spLocks/>
          </p:cNvSpPr>
          <p:nvPr/>
        </p:nvSpPr>
        <p:spPr>
          <a:xfrm>
            <a:off x="457200" y="1219200"/>
            <a:ext cx="8382000" cy="5181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1200"/>
              </a:spcBef>
              <a:buNone/>
            </a:pPr>
            <a:r>
              <a:rPr lang="en-US" sz="2400" b="1" dirty="0" smtClean="0"/>
              <a:t>Part A</a:t>
            </a:r>
          </a:p>
          <a:p>
            <a:pPr>
              <a:spcBef>
                <a:spcPts val="0"/>
              </a:spcBef>
            </a:pPr>
            <a:r>
              <a:rPr lang="en-US" sz="2400" b="1" dirty="0" smtClean="0"/>
              <a:t>Web Scraping </a:t>
            </a:r>
            <a:r>
              <a:rPr lang="en-US" sz="2400" b="1" dirty="0" err="1" smtClean="0"/>
              <a:t>Followup</a:t>
            </a:r>
            <a:endParaRPr lang="en-US" sz="2400" b="1" dirty="0" smtClean="0"/>
          </a:p>
          <a:p>
            <a:pPr>
              <a:spcBef>
                <a:spcPts val="0"/>
              </a:spcBef>
            </a:pPr>
            <a:r>
              <a:rPr lang="en-US" sz="2400" b="1" dirty="0" smtClean="0"/>
              <a:t>Brief overview of JavaScript</a:t>
            </a:r>
          </a:p>
          <a:p>
            <a:pPr>
              <a:spcBef>
                <a:spcPts val="0"/>
              </a:spcBef>
            </a:pPr>
            <a:r>
              <a:rPr lang="en-US" sz="2400" b="1" dirty="0" smtClean="0"/>
              <a:t>Introduction to JSON</a:t>
            </a:r>
            <a:endParaRPr lang="en-US" sz="2400" b="1" dirty="0" smtClean="0"/>
          </a:p>
          <a:p>
            <a:pPr>
              <a:spcBef>
                <a:spcPts val="0"/>
              </a:spcBef>
            </a:pPr>
            <a:r>
              <a:rPr lang="en-US" sz="2400" b="1" dirty="0" smtClean="0"/>
              <a:t>JSON API Examples</a:t>
            </a:r>
            <a:endParaRPr lang="en-US" sz="2400" b="1" dirty="0"/>
          </a:p>
          <a:p>
            <a:pPr>
              <a:spcBef>
                <a:spcPts val="0"/>
              </a:spcBef>
            </a:pPr>
            <a:r>
              <a:rPr lang="en-US" sz="2400" b="1" dirty="0" smtClean="0"/>
              <a:t>Using JSON with Arduino</a:t>
            </a:r>
            <a:endParaRPr lang="en-US" sz="2400" b="1" dirty="0" smtClean="0"/>
          </a:p>
          <a:p>
            <a:pPr marL="0" indent="0">
              <a:spcBef>
                <a:spcPts val="1200"/>
              </a:spcBef>
              <a:buNone/>
            </a:pPr>
            <a:r>
              <a:rPr lang="en-US" sz="2400" b="1" dirty="0" smtClean="0"/>
              <a:t>Part B</a:t>
            </a:r>
            <a:endParaRPr lang="en-US" sz="2400" b="1" dirty="0"/>
          </a:p>
          <a:p>
            <a:pPr>
              <a:spcBef>
                <a:spcPts val="0"/>
              </a:spcBef>
            </a:pPr>
            <a:r>
              <a:rPr lang="en-US" sz="2400" b="1" dirty="0" smtClean="0"/>
              <a:t>Review of REST</a:t>
            </a:r>
          </a:p>
          <a:p>
            <a:pPr>
              <a:spcBef>
                <a:spcPts val="0"/>
              </a:spcBef>
            </a:pPr>
            <a:r>
              <a:rPr lang="en-US" sz="2400" b="1" dirty="0" smtClean="0"/>
              <a:t>REST API Examples</a:t>
            </a:r>
          </a:p>
          <a:p>
            <a:pPr>
              <a:spcBef>
                <a:spcPts val="0"/>
              </a:spcBef>
            </a:pPr>
            <a:r>
              <a:rPr lang="en-US" sz="2400" b="1" dirty="0" smtClean="0"/>
              <a:t>Using REST with Arduino</a:t>
            </a:r>
            <a:endParaRPr lang="en-US" sz="2400" b="1" dirty="0"/>
          </a:p>
        </p:txBody>
      </p:sp>
    </p:spTree>
    <p:extLst>
      <p:ext uri="{BB962C8B-B14F-4D97-AF65-F5344CB8AC3E}">
        <p14:creationId xmlns:p14="http://schemas.microsoft.com/office/powerpoint/2010/main" val="4380623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442762" cy="792162"/>
          </a:xfrm>
        </p:spPr>
        <p:txBody>
          <a:bodyPr/>
          <a:lstStyle/>
          <a:p>
            <a:r>
              <a:rPr lang="en-US" sz="3200" dirty="0" smtClean="0"/>
              <a:t>JavaScript</a:t>
            </a:r>
            <a:endParaRPr lang="en-US" sz="3200" dirty="0">
              <a:solidFill>
                <a:srgbClr val="00FFFF"/>
              </a:solidFill>
            </a:endParaRPr>
          </a:p>
        </p:txBody>
      </p:sp>
      <p:sp>
        <p:nvSpPr>
          <p:cNvPr id="6" name="Content Placeholder 2"/>
          <p:cNvSpPr txBox="1">
            <a:spLocks/>
          </p:cNvSpPr>
          <p:nvPr/>
        </p:nvSpPr>
        <p:spPr>
          <a:xfrm>
            <a:off x="228600" y="762000"/>
            <a:ext cx="8610600" cy="5562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600"/>
              </a:spcBef>
            </a:pPr>
            <a:r>
              <a:rPr lang="en-US" sz="1400" b="1" dirty="0" smtClean="0"/>
              <a:t>JavaScript, often </a:t>
            </a:r>
            <a:r>
              <a:rPr lang="en-US" sz="1400" b="1" dirty="0"/>
              <a:t>abbreviated as JS, is a programming language that is one of the core technologies of the World Wide Web, alongside HTML and CSS</a:t>
            </a:r>
            <a:r>
              <a:rPr lang="en-US" sz="1400" b="1" dirty="0" smtClean="0"/>
              <a:t>.</a:t>
            </a:r>
          </a:p>
          <a:p>
            <a:pPr>
              <a:spcBef>
                <a:spcPts val="600"/>
              </a:spcBef>
            </a:pPr>
            <a:r>
              <a:rPr lang="en-US" sz="1400" b="1" dirty="0"/>
              <a:t>The choice of the JavaScript name has caused confusion, implying that it is directly related to </a:t>
            </a:r>
            <a:r>
              <a:rPr lang="en-US" sz="1400" b="1" dirty="0" smtClean="0"/>
              <a:t>Java. JS is not related to Java, and has little to nothing in common with it.</a:t>
            </a:r>
          </a:p>
          <a:p>
            <a:pPr>
              <a:spcBef>
                <a:spcPts val="600"/>
              </a:spcBef>
            </a:pPr>
            <a:r>
              <a:rPr lang="en-US" sz="1400" b="1" dirty="0" smtClean="0"/>
              <a:t>JS scripts </a:t>
            </a:r>
            <a:r>
              <a:rPr lang="en-US" sz="1400" b="1" dirty="0"/>
              <a:t>are embedded in or included from HTML documents and interact with the </a:t>
            </a:r>
            <a:r>
              <a:rPr lang="en-US" sz="1400" b="1" dirty="0" smtClean="0"/>
              <a:t>Document Object Model (DOM). </a:t>
            </a:r>
            <a:r>
              <a:rPr lang="en-US" sz="1400" b="1" i="1" dirty="0"/>
              <a:t>All major web browsers have a built-in JavaScript engine </a:t>
            </a:r>
            <a:r>
              <a:rPr lang="en-US" sz="1400" b="1" i="1" u="sng" dirty="0"/>
              <a:t>that executes the code on the user's device</a:t>
            </a:r>
            <a:r>
              <a:rPr lang="en-US" sz="1400" b="1" dirty="0" smtClean="0"/>
              <a:t>.</a:t>
            </a:r>
          </a:p>
          <a:p>
            <a:pPr>
              <a:spcBef>
                <a:spcPts val="600"/>
              </a:spcBef>
            </a:pPr>
            <a:r>
              <a:rPr lang="en-US" sz="1400" b="1" dirty="0"/>
              <a:t>jQuery is by far the most popular client-side library, used by over 75% of websites.[39] Facebook created the React library for its website and later released it as open source; other sites, including Twitter, now use it. Likewise, the Angular framework created by Google for its websites, including YouTube and Gmail, is now an open source project used by others</a:t>
            </a:r>
            <a:r>
              <a:rPr lang="en-US" sz="1400" b="1" dirty="0" smtClean="0"/>
              <a:t>.</a:t>
            </a:r>
            <a:endParaRPr lang="en-US" sz="1400" b="1" dirty="0"/>
          </a:p>
          <a:p>
            <a:pPr>
              <a:spcBef>
                <a:spcPts val="600"/>
              </a:spcBef>
            </a:pPr>
            <a:r>
              <a:rPr lang="en-US" sz="1400" b="1" dirty="0"/>
              <a:t>In contrast, the term "Vanilla JS" has been coined for websites not using any libraries or frameworks, instead relying entirely on standard JavaScript functionality.[40]</a:t>
            </a:r>
            <a:endParaRPr lang="en-US" sz="1400" b="1" dirty="0" smtClean="0"/>
          </a:p>
          <a:p>
            <a:pPr>
              <a:spcBef>
                <a:spcPts val="600"/>
              </a:spcBef>
            </a:pPr>
            <a:r>
              <a:rPr lang="en-US" sz="1400" b="1" dirty="0" smtClean="0"/>
              <a:t>Examples of client-side JavaScript usage:</a:t>
            </a:r>
          </a:p>
          <a:p>
            <a:pPr lvl="1">
              <a:spcBef>
                <a:spcPts val="0"/>
              </a:spcBef>
            </a:pPr>
            <a:r>
              <a:rPr lang="en-US" sz="1100" b="1" dirty="0"/>
              <a:t>Loading new web page content without reloading the </a:t>
            </a:r>
            <a:r>
              <a:rPr lang="en-US" sz="1100" b="1" dirty="0" smtClean="0"/>
              <a:t>page (via </a:t>
            </a:r>
            <a:r>
              <a:rPr lang="en-US" sz="1100" b="1" dirty="0"/>
              <a:t>Ajax or a </a:t>
            </a:r>
            <a:r>
              <a:rPr lang="en-US" sz="1100" b="1" dirty="0" err="1"/>
              <a:t>WebSocket</a:t>
            </a:r>
            <a:r>
              <a:rPr lang="en-US" sz="1100" b="1" dirty="0" smtClean="0"/>
              <a:t>.) </a:t>
            </a:r>
            <a:r>
              <a:rPr lang="en-US" sz="1100" b="1" dirty="0"/>
              <a:t>For example, users of social media can send and receive messages without leaving the current page.</a:t>
            </a:r>
          </a:p>
          <a:p>
            <a:pPr lvl="1">
              <a:spcBef>
                <a:spcPts val="0"/>
              </a:spcBef>
            </a:pPr>
            <a:r>
              <a:rPr lang="en-US" sz="1100" b="1" dirty="0"/>
              <a:t>Web page animations, such as fading objects in and out, resizing, and moving them.</a:t>
            </a:r>
          </a:p>
          <a:p>
            <a:pPr lvl="1">
              <a:spcBef>
                <a:spcPts val="0"/>
              </a:spcBef>
            </a:pPr>
            <a:r>
              <a:rPr lang="en-US" sz="1100" b="1" dirty="0"/>
              <a:t>Playing browser games.</a:t>
            </a:r>
          </a:p>
          <a:p>
            <a:pPr lvl="1">
              <a:spcBef>
                <a:spcPts val="0"/>
              </a:spcBef>
            </a:pPr>
            <a:r>
              <a:rPr lang="en-US" sz="1100" b="1" dirty="0"/>
              <a:t>Controlling the playback of streaming media.</a:t>
            </a:r>
          </a:p>
          <a:p>
            <a:pPr lvl="1">
              <a:spcBef>
                <a:spcPts val="0"/>
              </a:spcBef>
            </a:pPr>
            <a:r>
              <a:rPr lang="en-US" sz="1100" b="1" dirty="0"/>
              <a:t>Generating pop-up ads or alert boxes.</a:t>
            </a:r>
          </a:p>
          <a:p>
            <a:pPr lvl="1">
              <a:spcBef>
                <a:spcPts val="0"/>
              </a:spcBef>
            </a:pPr>
            <a:r>
              <a:rPr lang="en-US" sz="1100" b="1" dirty="0"/>
              <a:t>Validating input values of a web form before the data is sent to a web server.</a:t>
            </a:r>
          </a:p>
          <a:p>
            <a:pPr lvl="1">
              <a:spcBef>
                <a:spcPts val="0"/>
              </a:spcBef>
            </a:pPr>
            <a:r>
              <a:rPr lang="en-US" sz="1100" b="1" dirty="0"/>
              <a:t>Logging data about the user's behavior then sending it to a server. The website owner can use this data for analytics, ad tracking, and personalization</a:t>
            </a:r>
            <a:r>
              <a:rPr lang="en-US" sz="1100" b="1" dirty="0" smtClean="0"/>
              <a:t>. (Attackers can leverage this, too)</a:t>
            </a:r>
            <a:endParaRPr lang="en-US" sz="1100" b="1" dirty="0"/>
          </a:p>
          <a:p>
            <a:pPr lvl="1">
              <a:spcBef>
                <a:spcPts val="0"/>
              </a:spcBef>
            </a:pPr>
            <a:r>
              <a:rPr lang="en-US" sz="1100" b="1" dirty="0"/>
              <a:t>Redirecting a user to another page.</a:t>
            </a:r>
          </a:p>
          <a:p>
            <a:pPr lvl="1">
              <a:spcBef>
                <a:spcPts val="0"/>
              </a:spcBef>
            </a:pPr>
            <a:r>
              <a:rPr lang="en-US" sz="1100" b="1" dirty="0"/>
              <a:t>Storing and retrieving data on the user's device, via the storage or </a:t>
            </a:r>
            <a:r>
              <a:rPr lang="en-US" sz="1100" b="1" dirty="0" err="1"/>
              <a:t>IndexedDB</a:t>
            </a:r>
            <a:r>
              <a:rPr lang="en-US" sz="1100" b="1" dirty="0"/>
              <a:t> standards</a:t>
            </a:r>
            <a:r>
              <a:rPr lang="en-US" sz="1100" b="1" dirty="0" smtClean="0"/>
              <a:t>. (A frequently exploited attack vector)</a:t>
            </a:r>
            <a:endParaRPr lang="en-US" sz="1100" b="1" dirty="0" smtClean="0"/>
          </a:p>
        </p:txBody>
      </p:sp>
      <p:sp>
        <p:nvSpPr>
          <p:cNvPr id="7" name="Content Placeholder 2"/>
          <p:cNvSpPr txBox="1">
            <a:spLocks/>
          </p:cNvSpPr>
          <p:nvPr/>
        </p:nvSpPr>
        <p:spPr>
          <a:xfrm>
            <a:off x="300488" y="6438900"/>
            <a:ext cx="1985512" cy="3429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1200"/>
              </a:spcBef>
              <a:buNone/>
            </a:pPr>
            <a:r>
              <a:rPr lang="en-US" sz="1200" b="1" dirty="0" smtClean="0">
                <a:solidFill>
                  <a:srgbClr val="00FFFF"/>
                </a:solidFill>
              </a:rPr>
              <a:t>Source: </a:t>
            </a:r>
            <a:r>
              <a:rPr lang="en-US" sz="1200" b="1" dirty="0" smtClean="0">
                <a:solidFill>
                  <a:srgbClr val="00FFFF"/>
                </a:solidFill>
              </a:rPr>
              <a:t>Wikipedia</a:t>
            </a:r>
            <a:endParaRPr lang="en-US" sz="1200" b="1" dirty="0" smtClean="0">
              <a:solidFill>
                <a:srgbClr val="00FFFF"/>
              </a:solidFill>
            </a:endParaRPr>
          </a:p>
        </p:txBody>
      </p:sp>
    </p:spTree>
    <p:extLst>
      <p:ext uri="{BB962C8B-B14F-4D97-AF65-F5344CB8AC3E}">
        <p14:creationId xmlns:p14="http://schemas.microsoft.com/office/powerpoint/2010/main" val="19432622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442762" cy="792162"/>
          </a:xfrm>
        </p:spPr>
        <p:txBody>
          <a:bodyPr/>
          <a:lstStyle/>
          <a:p>
            <a:r>
              <a:rPr lang="en-US" sz="3200" dirty="0" smtClean="0"/>
              <a:t>Web Scraping </a:t>
            </a:r>
            <a:r>
              <a:rPr lang="en-US" sz="3200" dirty="0" err="1" smtClean="0"/>
              <a:t>Followup</a:t>
            </a:r>
            <a:endParaRPr lang="en-US" sz="3200" dirty="0">
              <a:solidFill>
                <a:srgbClr val="00FFFF"/>
              </a:solidFill>
            </a:endParaRPr>
          </a:p>
        </p:txBody>
      </p:sp>
      <p:sp>
        <p:nvSpPr>
          <p:cNvPr id="6" name="Content Placeholder 2"/>
          <p:cNvSpPr txBox="1">
            <a:spLocks/>
          </p:cNvSpPr>
          <p:nvPr/>
        </p:nvSpPr>
        <p:spPr>
          <a:xfrm>
            <a:off x="228600" y="762000"/>
            <a:ext cx="8610600" cy="5562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600"/>
              </a:spcBef>
            </a:pPr>
            <a:r>
              <a:rPr lang="en-US" b="1" dirty="0" smtClean="0"/>
              <a:t>Here is the video from last week we did not have time to watch:</a:t>
            </a:r>
            <a:br>
              <a:rPr lang="en-US" b="1" dirty="0" smtClean="0"/>
            </a:br>
            <a:r>
              <a:rPr lang="en-US" sz="2000" b="1" dirty="0" smtClean="0">
                <a:solidFill>
                  <a:srgbClr val="FFFF00"/>
                </a:solidFill>
              </a:rPr>
              <a:t>Scraping data for an ESP8266 or ESP32</a:t>
            </a:r>
            <a:endParaRPr lang="en-US" b="1" dirty="0" smtClean="0">
              <a:solidFill>
                <a:srgbClr val="FFFF00"/>
              </a:solidFill>
            </a:endParaRPr>
          </a:p>
          <a:p>
            <a:pPr marL="0" indent="0">
              <a:spcBef>
                <a:spcPts val="600"/>
              </a:spcBef>
              <a:buNone/>
            </a:pPr>
            <a:r>
              <a:rPr lang="en-US" sz="2400" b="1" dirty="0"/>
              <a:t> </a:t>
            </a:r>
            <a:r>
              <a:rPr lang="en-US" sz="2400" b="1" dirty="0" smtClean="0"/>
              <a:t>   </a:t>
            </a:r>
            <a:r>
              <a:rPr lang="en-US" sz="2400" b="1" dirty="0" smtClean="0">
                <a:hlinkClick r:id="rId2"/>
              </a:rPr>
              <a:t>https</a:t>
            </a:r>
            <a:r>
              <a:rPr lang="en-US" sz="2400" b="1" dirty="0">
                <a:hlinkClick r:id="rId2"/>
              </a:rPr>
              <a:t>://</a:t>
            </a:r>
            <a:r>
              <a:rPr lang="en-US" sz="2400" b="1" dirty="0" smtClean="0">
                <a:hlinkClick r:id="rId2"/>
              </a:rPr>
              <a:t>www.youtube.com/watch?v=kWdfCCwhQTE</a:t>
            </a:r>
            <a:r>
              <a:rPr lang="en-US" sz="2400" b="1" dirty="0" smtClean="0"/>
              <a:t> </a:t>
            </a:r>
            <a:endParaRPr lang="en-US" sz="2400" b="1" dirty="0" smtClean="0"/>
          </a:p>
        </p:txBody>
      </p:sp>
    </p:spTree>
    <p:extLst>
      <p:ext uri="{BB962C8B-B14F-4D97-AF65-F5344CB8AC3E}">
        <p14:creationId xmlns:p14="http://schemas.microsoft.com/office/powerpoint/2010/main" val="37765599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442762" cy="792162"/>
          </a:xfrm>
        </p:spPr>
        <p:txBody>
          <a:bodyPr/>
          <a:lstStyle/>
          <a:p>
            <a:r>
              <a:rPr lang="en-US" sz="3200" dirty="0" smtClean="0"/>
              <a:t>JavaScript (cont.)</a:t>
            </a:r>
            <a:endParaRPr lang="en-US" sz="3200" dirty="0">
              <a:solidFill>
                <a:srgbClr val="00FFFF"/>
              </a:solidFill>
            </a:endParaRPr>
          </a:p>
        </p:txBody>
      </p:sp>
      <p:sp>
        <p:nvSpPr>
          <p:cNvPr id="6" name="Content Placeholder 2"/>
          <p:cNvSpPr txBox="1">
            <a:spLocks/>
          </p:cNvSpPr>
          <p:nvPr/>
        </p:nvSpPr>
        <p:spPr>
          <a:xfrm>
            <a:off x="228600" y="762000"/>
            <a:ext cx="8610600" cy="4876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1600" b="1" dirty="0"/>
              <a:t>The use of JavaScript has expanded beyond its web browser roots. JavaScript engines are now embedded in a variety of other software systems, both for server-side website deployments and non-browser applications</a:t>
            </a:r>
            <a:r>
              <a:rPr lang="en-US" sz="1600" b="1" dirty="0" smtClean="0"/>
              <a:t>.</a:t>
            </a:r>
          </a:p>
          <a:p>
            <a:pPr>
              <a:spcBef>
                <a:spcPts val="1200"/>
              </a:spcBef>
            </a:pPr>
            <a:r>
              <a:rPr lang="en-US" sz="1600" b="1" dirty="0"/>
              <a:t>Node.js is a cross-platform, open-source server environment that can run on Windows, Linux, Unix, </a:t>
            </a:r>
            <a:r>
              <a:rPr lang="en-US" sz="1600" b="1" dirty="0" err="1"/>
              <a:t>macOS</a:t>
            </a:r>
            <a:r>
              <a:rPr lang="en-US" sz="1600" b="1" dirty="0"/>
              <a:t>, and </a:t>
            </a:r>
            <a:r>
              <a:rPr lang="en-US" sz="1600" b="1" dirty="0" smtClean="0"/>
              <a:t>more (including microcontrollers). </a:t>
            </a:r>
          </a:p>
          <a:p>
            <a:pPr>
              <a:spcBef>
                <a:spcPts val="1200"/>
              </a:spcBef>
            </a:pPr>
            <a:r>
              <a:rPr lang="en-US" sz="1600" b="1" dirty="0" smtClean="0"/>
              <a:t>Node.js </a:t>
            </a:r>
            <a:r>
              <a:rPr lang="en-US" sz="1600" b="1" dirty="0"/>
              <a:t>is a back-end JavaScript runtime environment, runs on the V8 JavaScript Engine, and executes JavaScript code outside a web browser</a:t>
            </a:r>
            <a:r>
              <a:rPr lang="en-US" sz="1600" b="1" dirty="0" smtClean="0"/>
              <a:t>.</a:t>
            </a:r>
            <a:endParaRPr lang="en-US" sz="1600" b="1" dirty="0"/>
          </a:p>
          <a:p>
            <a:pPr>
              <a:spcBef>
                <a:spcPts val="1200"/>
              </a:spcBef>
            </a:pPr>
            <a:r>
              <a:rPr lang="en-US" sz="1600" b="1" dirty="0"/>
              <a:t>Node.js lets developers use JavaScript to write command line tools and for </a:t>
            </a:r>
            <a:r>
              <a:rPr lang="en-US" sz="1600" b="1" i="1" dirty="0"/>
              <a:t>server-side scripting</a:t>
            </a:r>
            <a:r>
              <a:rPr lang="en-US" sz="1600" b="1" dirty="0"/>
              <a:t>. </a:t>
            </a:r>
            <a:endParaRPr lang="en-US" sz="1600" b="1" dirty="0" smtClean="0"/>
          </a:p>
          <a:p>
            <a:pPr>
              <a:spcBef>
                <a:spcPts val="1200"/>
              </a:spcBef>
            </a:pPr>
            <a:r>
              <a:rPr lang="en-US" sz="1600" b="1" dirty="0" smtClean="0"/>
              <a:t>The </a:t>
            </a:r>
            <a:r>
              <a:rPr lang="en-US" sz="1600" b="1" dirty="0"/>
              <a:t>ability to run JavaScript code on the server is often used to generate dynamic web page content before the page is sent to the user's web browser. </a:t>
            </a:r>
            <a:endParaRPr lang="en-US" sz="1600" b="1" dirty="0" smtClean="0"/>
          </a:p>
          <a:p>
            <a:pPr>
              <a:spcBef>
                <a:spcPts val="1200"/>
              </a:spcBef>
            </a:pPr>
            <a:r>
              <a:rPr lang="en-US" sz="1600" b="1" dirty="0" smtClean="0"/>
              <a:t>Consequently</a:t>
            </a:r>
            <a:r>
              <a:rPr lang="en-US" sz="1600" b="1" dirty="0"/>
              <a:t>, Node.js represents a "JavaScript everywhere" </a:t>
            </a:r>
            <a:r>
              <a:rPr lang="en-US" sz="1600" b="1" dirty="0" smtClean="0"/>
              <a:t>paradigm, unifying </a:t>
            </a:r>
            <a:r>
              <a:rPr lang="en-US" sz="1600" b="1" dirty="0"/>
              <a:t>web-application development around a single programming language, as opposed to using different languages for the server- versus client-side </a:t>
            </a:r>
            <a:r>
              <a:rPr lang="en-US" sz="1600" b="1" dirty="0" smtClean="0"/>
              <a:t>programming</a:t>
            </a:r>
          </a:p>
          <a:p>
            <a:pPr>
              <a:spcBef>
                <a:spcPts val="1200"/>
              </a:spcBef>
            </a:pPr>
            <a:r>
              <a:rPr lang="en-US" sz="1600" b="1" dirty="0" smtClean="0"/>
              <a:t>The </a:t>
            </a:r>
            <a:r>
              <a:rPr lang="en-US" sz="1600" b="1" dirty="0" err="1" smtClean="0"/>
              <a:t>VisualStudio</a:t>
            </a:r>
            <a:r>
              <a:rPr lang="en-US" sz="1600" b="1" dirty="0" smtClean="0"/>
              <a:t> Code IDE provides editing and debugging for Node.js, as well as JavaScript</a:t>
            </a:r>
          </a:p>
        </p:txBody>
      </p:sp>
      <p:sp>
        <p:nvSpPr>
          <p:cNvPr id="7" name="Content Placeholder 2"/>
          <p:cNvSpPr txBox="1">
            <a:spLocks/>
          </p:cNvSpPr>
          <p:nvPr/>
        </p:nvSpPr>
        <p:spPr>
          <a:xfrm>
            <a:off x="300488" y="6438900"/>
            <a:ext cx="1452112" cy="3429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1200"/>
              </a:spcBef>
              <a:buNone/>
            </a:pPr>
            <a:r>
              <a:rPr lang="en-US" sz="1200" b="1" dirty="0" smtClean="0">
                <a:solidFill>
                  <a:srgbClr val="00FFFF"/>
                </a:solidFill>
              </a:rPr>
              <a:t>Source: Amazon</a:t>
            </a:r>
          </a:p>
        </p:txBody>
      </p:sp>
    </p:spTree>
    <p:extLst>
      <p:ext uri="{BB962C8B-B14F-4D97-AF65-F5344CB8AC3E}">
        <p14:creationId xmlns:p14="http://schemas.microsoft.com/office/powerpoint/2010/main" val="1649109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442762" cy="792162"/>
          </a:xfrm>
        </p:spPr>
        <p:txBody>
          <a:bodyPr/>
          <a:lstStyle/>
          <a:p>
            <a:r>
              <a:rPr lang="en-US" sz="3200" dirty="0" smtClean="0"/>
              <a:t>JSON – JavaScript Object Notation</a:t>
            </a:r>
            <a:endParaRPr lang="en-US" sz="3200" dirty="0">
              <a:solidFill>
                <a:srgbClr val="00FFFF"/>
              </a:solidFill>
            </a:endParaRPr>
          </a:p>
        </p:txBody>
      </p:sp>
      <p:sp>
        <p:nvSpPr>
          <p:cNvPr id="6" name="Content Placeholder 2"/>
          <p:cNvSpPr txBox="1">
            <a:spLocks/>
          </p:cNvSpPr>
          <p:nvPr/>
        </p:nvSpPr>
        <p:spPr>
          <a:xfrm>
            <a:off x="228600" y="609600"/>
            <a:ext cx="8610600" cy="584835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1400" b="1" dirty="0"/>
              <a:t>JSON (JavaScript Object Notation) </a:t>
            </a:r>
            <a:r>
              <a:rPr lang="en-US" sz="1400" b="1" dirty="0" smtClean="0"/>
              <a:t>is </a:t>
            </a:r>
            <a:r>
              <a:rPr lang="en-US" sz="1400" b="1" dirty="0"/>
              <a:t>a lightweight text-based open standard design for exchanging data</a:t>
            </a:r>
            <a:r>
              <a:rPr lang="en-US" sz="1400" b="1" dirty="0" smtClean="0"/>
              <a:t>.</a:t>
            </a:r>
            <a:endParaRPr lang="en-US" sz="1400" b="1" dirty="0"/>
          </a:p>
          <a:p>
            <a:pPr>
              <a:spcBef>
                <a:spcPts val="1200"/>
              </a:spcBef>
            </a:pPr>
            <a:r>
              <a:rPr lang="en-US" sz="1400" b="1" dirty="0"/>
              <a:t>JSON is primarily used for serializing and transmitting structured data over network connection – </a:t>
            </a:r>
            <a:r>
              <a:rPr lang="en-US" sz="1400" b="1" dirty="0" smtClean="0"/>
              <a:t>exchanging data </a:t>
            </a:r>
            <a:r>
              <a:rPr lang="en-US" sz="1400" b="1" dirty="0"/>
              <a:t>between a server and a client. It is often used in services like APIs (Application Programming Interfaces) and web services that provide public data.</a:t>
            </a:r>
          </a:p>
          <a:p>
            <a:pPr>
              <a:spcBef>
                <a:spcPts val="1200"/>
              </a:spcBef>
            </a:pPr>
            <a:r>
              <a:rPr lang="en-US" sz="1400" b="1" dirty="0" smtClean="0"/>
              <a:t>It is </a:t>
            </a:r>
            <a:r>
              <a:rPr lang="en-US" sz="1400" b="1" dirty="0"/>
              <a:t>an open standard file format and data interchange format that uses human-readable text to store and transmit data objects consisting of attribute–value pairs and arrays (or other serializable values). </a:t>
            </a:r>
            <a:endParaRPr lang="en-US" sz="1400" b="1" dirty="0" smtClean="0"/>
          </a:p>
          <a:p>
            <a:pPr>
              <a:spcBef>
                <a:spcPts val="1200"/>
              </a:spcBef>
            </a:pPr>
            <a:r>
              <a:rPr lang="en-US" sz="1400" b="1" dirty="0" smtClean="0"/>
              <a:t>It </a:t>
            </a:r>
            <a:r>
              <a:rPr lang="en-US" sz="1400" b="1" dirty="0"/>
              <a:t>is a common data format with diverse uses in electronic data interchange, including that of web applications with servers</a:t>
            </a:r>
            <a:r>
              <a:rPr lang="en-US" sz="1400" b="1" dirty="0" smtClean="0"/>
              <a:t>.</a:t>
            </a:r>
          </a:p>
          <a:p>
            <a:pPr>
              <a:spcBef>
                <a:spcPts val="1200"/>
              </a:spcBef>
            </a:pPr>
            <a:r>
              <a:rPr lang="en-US" sz="1400" b="1" dirty="0"/>
              <a:t>JSON is a language-independent data format. It was derived from JavaScript, but many modern programming languages include code to generate and parse JSON-format data. JSON filenames use the extension .</a:t>
            </a:r>
            <a:r>
              <a:rPr lang="en-US" sz="1400" b="1" dirty="0" err="1" smtClean="0"/>
              <a:t>json</a:t>
            </a:r>
            <a:endParaRPr lang="en-US" sz="1400" b="1" dirty="0" smtClean="0"/>
          </a:p>
          <a:p>
            <a:pPr>
              <a:spcBef>
                <a:spcPts val="1200"/>
              </a:spcBef>
            </a:pPr>
            <a:r>
              <a:rPr lang="en-US" sz="1400" b="1" dirty="0"/>
              <a:t>JSON-RPC is a remote procedure call (RPC) protocol built on JSON, as a replacement for XML-RPC or SOAP. It is a simple protocol that defines only a handful of data types and commands. JSON-RPC lets a system send notifications (information to the server that does not require a response) and multiple calls to the server that can be answered out of order</a:t>
            </a:r>
            <a:r>
              <a:rPr lang="en-US" sz="1400" b="1" dirty="0" smtClean="0"/>
              <a:t>.</a:t>
            </a:r>
          </a:p>
          <a:p>
            <a:pPr>
              <a:spcBef>
                <a:spcPts val="1200"/>
              </a:spcBef>
            </a:pPr>
            <a:r>
              <a:rPr lang="en-US" sz="1400" b="1" dirty="0"/>
              <a:t>Asynchronous JavaScript and JSON (or AJAJ) refers to the same dynamic web page methodology as Ajax, but instead of XML, JSON is the data format. AJAJ is a web development technique that provides for the ability of a webpage to request new data after it has loaded into the web browser. Typically it renders new data from the server in response to user actions on that webpage. For example, what the user types into a search box, client-side code then sends to the server, which immediately responds with a drop-down list of matching database items.</a:t>
            </a:r>
            <a:endParaRPr lang="en-US" sz="1400" b="1" dirty="0" smtClean="0"/>
          </a:p>
        </p:txBody>
      </p:sp>
      <p:sp>
        <p:nvSpPr>
          <p:cNvPr id="7" name="Content Placeholder 2"/>
          <p:cNvSpPr txBox="1">
            <a:spLocks/>
          </p:cNvSpPr>
          <p:nvPr/>
        </p:nvSpPr>
        <p:spPr>
          <a:xfrm>
            <a:off x="300488" y="6438900"/>
            <a:ext cx="1909312" cy="3429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1200"/>
              </a:spcBef>
              <a:buNone/>
            </a:pPr>
            <a:r>
              <a:rPr lang="en-US" sz="1200" b="1" dirty="0" smtClean="0">
                <a:solidFill>
                  <a:srgbClr val="00FFFF"/>
                </a:solidFill>
              </a:rPr>
              <a:t>Source: </a:t>
            </a:r>
            <a:r>
              <a:rPr lang="en-US" sz="1200" b="1" dirty="0" smtClean="0">
                <a:solidFill>
                  <a:srgbClr val="00FFFF"/>
                </a:solidFill>
              </a:rPr>
              <a:t>Wikipedia</a:t>
            </a:r>
            <a:endParaRPr lang="en-US" sz="1200" b="1" dirty="0" smtClean="0">
              <a:solidFill>
                <a:srgbClr val="00FFFF"/>
              </a:solidFill>
            </a:endParaRPr>
          </a:p>
        </p:txBody>
      </p:sp>
    </p:spTree>
    <p:extLst>
      <p:ext uri="{BB962C8B-B14F-4D97-AF65-F5344CB8AC3E}">
        <p14:creationId xmlns:p14="http://schemas.microsoft.com/office/powerpoint/2010/main" val="28637375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3743</TotalTime>
  <Words>3082</Words>
  <Application>Microsoft Office PowerPoint</Application>
  <PresentationFormat>On-screen Show (4:3)</PresentationFormat>
  <Paragraphs>322</Paragraphs>
  <Slides>22</Slides>
  <Notes>0</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SEICHE 2023 Intermediate Arduino Programming for IoT</vt:lpstr>
      <vt:lpstr>REMINDER YOU MUST HAVE A WORKING LED MATRIX DISPLAY TO TAKE THIS CLASS!  If displays are lost or damaged, replacements are $70 with 1-week lead time for replacement </vt:lpstr>
      <vt:lpstr>Lesson Plan Overview</vt:lpstr>
      <vt:lpstr>Flash Drive Contents Reminder</vt:lpstr>
      <vt:lpstr>Lesson 10 – JSON and REST</vt:lpstr>
      <vt:lpstr>JavaScript</vt:lpstr>
      <vt:lpstr>Web Scraping Followup</vt:lpstr>
      <vt:lpstr>JavaScript (cont.)</vt:lpstr>
      <vt:lpstr>JSON – JavaScript Object Notation</vt:lpstr>
      <vt:lpstr>JSON (cont.)</vt:lpstr>
      <vt:lpstr>JSON And APIs</vt:lpstr>
      <vt:lpstr>JSON and Arduino</vt:lpstr>
      <vt:lpstr>The REST API (Review)</vt:lpstr>
      <vt:lpstr>Arduino REST API</vt:lpstr>
      <vt:lpstr>Arduino REST API (cont.)</vt:lpstr>
      <vt:lpstr>Formal End of Lesson 9</vt:lpstr>
      <vt:lpstr>Our Microcontroller: The WeMos D1 Mini</vt:lpstr>
      <vt:lpstr>SEICHE LED Display Architecture</vt:lpstr>
      <vt:lpstr>sprintf() Function Syntax</vt:lpstr>
      <vt:lpstr>sprintf() Format Strings</vt:lpstr>
      <vt:lpstr>sprintf() Conversion Specifiers</vt:lpstr>
      <vt:lpstr>sprintf() Conversion Specifiers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PFROMMEYER</dc:creator>
  <cp:lastModifiedBy>PFROMMEYER</cp:lastModifiedBy>
  <cp:revision>155</cp:revision>
  <cp:lastPrinted>2023-03-28T17:54:32Z</cp:lastPrinted>
  <dcterms:created xsi:type="dcterms:W3CDTF">2022-02-01T06:18:00Z</dcterms:created>
  <dcterms:modified xsi:type="dcterms:W3CDTF">2023-04-18T18:12:51Z</dcterms:modified>
</cp:coreProperties>
</file>